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337" r:id="rId3"/>
    <p:sldId id="257" r:id="rId4"/>
    <p:sldId id="258" r:id="rId5"/>
    <p:sldId id="259" r:id="rId6"/>
    <p:sldId id="260" r:id="rId7"/>
    <p:sldId id="335" r:id="rId8"/>
    <p:sldId id="336"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9" r:id="rId27"/>
    <p:sldId id="280" r:id="rId28"/>
    <p:sldId id="281" r:id="rId29"/>
    <p:sldId id="283" r:id="rId30"/>
    <p:sldId id="282" r:id="rId31"/>
    <p:sldId id="284" r:id="rId32"/>
    <p:sldId id="285" r:id="rId33"/>
    <p:sldId id="286" r:id="rId34"/>
    <p:sldId id="287" r:id="rId35"/>
    <p:sldId id="288" r:id="rId36"/>
    <p:sldId id="290" r:id="rId37"/>
    <p:sldId id="291" r:id="rId38"/>
    <p:sldId id="292" r:id="rId39"/>
    <p:sldId id="293" r:id="rId40"/>
    <p:sldId id="294" r:id="rId41"/>
    <p:sldId id="295" r:id="rId42"/>
    <p:sldId id="296" r:id="rId43"/>
    <p:sldId id="297" r:id="rId44"/>
    <p:sldId id="298" r:id="rId45"/>
    <p:sldId id="300" r:id="rId46"/>
    <p:sldId id="301" r:id="rId47"/>
    <p:sldId id="303" r:id="rId48"/>
    <p:sldId id="304" r:id="rId49"/>
    <p:sldId id="305" r:id="rId50"/>
    <p:sldId id="308" r:id="rId51"/>
    <p:sldId id="307" r:id="rId52"/>
    <p:sldId id="299" r:id="rId53"/>
    <p:sldId id="309" r:id="rId54"/>
    <p:sldId id="310" r:id="rId55"/>
    <p:sldId id="311" r:id="rId56"/>
    <p:sldId id="312" r:id="rId57"/>
    <p:sldId id="333" r:id="rId58"/>
    <p:sldId id="313" r:id="rId59"/>
    <p:sldId id="314" r:id="rId60"/>
    <p:sldId id="315" r:id="rId61"/>
    <p:sldId id="316" r:id="rId62"/>
    <p:sldId id="319" r:id="rId63"/>
    <p:sldId id="320" r:id="rId64"/>
    <p:sldId id="321" r:id="rId65"/>
    <p:sldId id="322" r:id="rId66"/>
    <p:sldId id="323" r:id="rId67"/>
    <p:sldId id="324" r:id="rId68"/>
    <p:sldId id="325" r:id="rId69"/>
    <p:sldId id="317" r:id="rId70"/>
    <p:sldId id="326" r:id="rId71"/>
    <p:sldId id="327" r:id="rId72"/>
    <p:sldId id="330" r:id="rId73"/>
    <p:sldId id="332" r:id="rId74"/>
    <p:sldId id="331" r:id="rId75"/>
    <p:sldId id="329" r:id="rId76"/>
    <p:sldId id="334" r:id="rId77"/>
    <p:sldId id="32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E00E0F-9CCA-42C7-B76A-AAB6DF9125D8}" v="1177" dt="2023-11-06T15:10:45.232"/>
    <p1510:client id="{64647F09-1370-4183-85F3-4EEB59EC7696}" v="52" dt="2023-11-06T15:22:59.063"/>
    <p1510:client id="{814A30DA-ED65-4EB6-900E-DF4D09DB8D59}" v="106" dt="2023-11-06T12:13:18.403"/>
    <p1510:client id="{A5887B11-3746-2A3D-FFFC-249BA586CD02}" v="128" dt="2023-11-20T21:00:09.4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796" autoAdjust="0"/>
  </p:normalViewPr>
  <p:slideViewPr>
    <p:cSldViewPr snapToGrid="0">
      <p:cViewPr varScale="1">
        <p:scale>
          <a:sx n="64" d="100"/>
          <a:sy n="64" d="100"/>
        </p:scale>
        <p:origin x="9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6.png"/><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svg"/><Relationship Id="rId1" Type="http://schemas.openxmlformats.org/officeDocument/2006/relationships/image" Target="../media/image52.png"/><Relationship Id="rId6" Type="http://schemas.openxmlformats.org/officeDocument/2006/relationships/image" Target="../media/image60.svg"/><Relationship Id="rId5" Type="http://schemas.openxmlformats.org/officeDocument/2006/relationships/image" Target="../media/image54.png"/><Relationship Id="rId4" Type="http://schemas.openxmlformats.org/officeDocument/2006/relationships/image" Target="../media/image58.svg"/></Relationships>
</file>

<file path=ppt/diagrams/_rels/data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svg"/><Relationship Id="rId1" Type="http://schemas.openxmlformats.org/officeDocument/2006/relationships/image" Target="../media/image55.png"/><Relationship Id="rId6" Type="http://schemas.openxmlformats.org/officeDocument/2006/relationships/image" Target="../media/image66.svg"/><Relationship Id="rId5" Type="http://schemas.openxmlformats.org/officeDocument/2006/relationships/image" Target="../media/image57.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image" Target="../media/image84.svg"/><Relationship Id="rId1" Type="http://schemas.openxmlformats.org/officeDocument/2006/relationships/image" Target="../media/image74.png"/><Relationship Id="rId6" Type="http://schemas.openxmlformats.org/officeDocument/2006/relationships/image" Target="../media/image88.svg"/><Relationship Id="rId5" Type="http://schemas.openxmlformats.org/officeDocument/2006/relationships/image" Target="../media/image76.png"/><Relationship Id="rId4" Type="http://schemas.openxmlformats.org/officeDocument/2006/relationships/image" Target="../media/image86.svg"/></Relationships>
</file>

<file path=ppt/diagrams/_rels/data7.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92.png"/><Relationship Id="rId7" Type="http://schemas.openxmlformats.org/officeDocument/2006/relationships/image" Target="../media/image94.png"/><Relationship Id="rId12" Type="http://schemas.openxmlformats.org/officeDocument/2006/relationships/image" Target="../media/image114.svg"/><Relationship Id="rId2" Type="http://schemas.openxmlformats.org/officeDocument/2006/relationships/image" Target="../media/image84.svg"/><Relationship Id="rId1" Type="http://schemas.openxmlformats.org/officeDocument/2006/relationships/image" Target="../media/image91.png"/><Relationship Id="rId6" Type="http://schemas.openxmlformats.org/officeDocument/2006/relationships/image" Target="../media/image108.svg"/><Relationship Id="rId11" Type="http://schemas.openxmlformats.org/officeDocument/2006/relationships/image" Target="../media/image96.png"/><Relationship Id="rId5" Type="http://schemas.openxmlformats.org/officeDocument/2006/relationships/image" Target="../media/image93.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9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6.png"/><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svg"/><Relationship Id="rId1" Type="http://schemas.openxmlformats.org/officeDocument/2006/relationships/image" Target="../media/image52.png"/><Relationship Id="rId6" Type="http://schemas.openxmlformats.org/officeDocument/2006/relationships/image" Target="../media/image60.svg"/><Relationship Id="rId5" Type="http://schemas.openxmlformats.org/officeDocument/2006/relationships/image" Target="../media/image54.png"/><Relationship Id="rId4" Type="http://schemas.openxmlformats.org/officeDocument/2006/relationships/image" Target="../media/image5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svg"/><Relationship Id="rId1" Type="http://schemas.openxmlformats.org/officeDocument/2006/relationships/image" Target="../media/image55.png"/><Relationship Id="rId6" Type="http://schemas.openxmlformats.org/officeDocument/2006/relationships/image" Target="../media/image66.svg"/><Relationship Id="rId5" Type="http://schemas.openxmlformats.org/officeDocument/2006/relationships/image" Target="../media/image57.png"/><Relationship Id="rId4" Type="http://schemas.openxmlformats.org/officeDocument/2006/relationships/image" Target="../media/image6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image" Target="../media/image84.svg"/><Relationship Id="rId1" Type="http://schemas.openxmlformats.org/officeDocument/2006/relationships/image" Target="../media/image74.png"/><Relationship Id="rId6" Type="http://schemas.openxmlformats.org/officeDocument/2006/relationships/image" Target="../media/image88.svg"/><Relationship Id="rId5" Type="http://schemas.openxmlformats.org/officeDocument/2006/relationships/image" Target="../media/image76.png"/><Relationship Id="rId4" Type="http://schemas.openxmlformats.org/officeDocument/2006/relationships/image" Target="../media/image8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92.png"/><Relationship Id="rId7" Type="http://schemas.openxmlformats.org/officeDocument/2006/relationships/image" Target="../media/image94.png"/><Relationship Id="rId12" Type="http://schemas.openxmlformats.org/officeDocument/2006/relationships/image" Target="../media/image114.svg"/><Relationship Id="rId2" Type="http://schemas.openxmlformats.org/officeDocument/2006/relationships/image" Target="../media/image84.svg"/><Relationship Id="rId1" Type="http://schemas.openxmlformats.org/officeDocument/2006/relationships/image" Target="../media/image91.png"/><Relationship Id="rId6" Type="http://schemas.openxmlformats.org/officeDocument/2006/relationships/image" Target="../media/image108.svg"/><Relationship Id="rId11" Type="http://schemas.openxmlformats.org/officeDocument/2006/relationships/image" Target="../media/image96.png"/><Relationship Id="rId5" Type="http://schemas.openxmlformats.org/officeDocument/2006/relationships/image" Target="../media/image93.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8E3439-2FA2-4E93-AE86-5263DFD2750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441CF89-B7E9-4A64-8611-10369A281B9D}">
      <dgm:prSet/>
      <dgm:spPr/>
      <dgm:t>
        <a:bodyPr/>
        <a:lstStyle/>
        <a:p>
          <a:pPr>
            <a:lnSpc>
              <a:spcPct val="100000"/>
            </a:lnSpc>
          </a:pPr>
          <a:r>
            <a:rPr lang="en-US"/>
            <a:t>More precisely, a graph is a data structure (V, E) that consists of</a:t>
          </a:r>
        </a:p>
      </dgm:t>
    </dgm:pt>
    <dgm:pt modelId="{80493876-91D6-4450-A90F-47AEE5E97C98}" type="parTrans" cxnId="{2565A544-5202-4783-903A-5EB732917C14}">
      <dgm:prSet/>
      <dgm:spPr/>
      <dgm:t>
        <a:bodyPr/>
        <a:lstStyle/>
        <a:p>
          <a:endParaRPr lang="en-US"/>
        </a:p>
      </dgm:t>
    </dgm:pt>
    <dgm:pt modelId="{5F246A68-7757-4FAC-956F-731FBFC53C03}" type="sibTrans" cxnId="{2565A544-5202-4783-903A-5EB732917C14}">
      <dgm:prSet/>
      <dgm:spPr/>
      <dgm:t>
        <a:bodyPr/>
        <a:lstStyle/>
        <a:p>
          <a:endParaRPr lang="en-US"/>
        </a:p>
      </dgm:t>
    </dgm:pt>
    <dgm:pt modelId="{E26B6152-6981-4B8A-BC72-9FC668A54A86}">
      <dgm:prSet/>
      <dgm:spPr/>
      <dgm:t>
        <a:bodyPr/>
        <a:lstStyle/>
        <a:p>
          <a:pPr>
            <a:lnSpc>
              <a:spcPct val="100000"/>
            </a:lnSpc>
          </a:pPr>
          <a:r>
            <a:rPr lang="en-US"/>
            <a:t>A collection of vertices V</a:t>
          </a:r>
        </a:p>
      </dgm:t>
    </dgm:pt>
    <dgm:pt modelId="{FF2C4CE4-9FC6-4E8B-AC35-C5FEF90DB579}" type="parTrans" cxnId="{190EC6C4-7383-45ED-B445-0B9B73D5E6C6}">
      <dgm:prSet/>
      <dgm:spPr/>
      <dgm:t>
        <a:bodyPr/>
        <a:lstStyle/>
        <a:p>
          <a:endParaRPr lang="en-US"/>
        </a:p>
      </dgm:t>
    </dgm:pt>
    <dgm:pt modelId="{D82C36C4-8F28-42AD-ABB7-A5DC7E38CE52}" type="sibTrans" cxnId="{190EC6C4-7383-45ED-B445-0B9B73D5E6C6}">
      <dgm:prSet/>
      <dgm:spPr/>
      <dgm:t>
        <a:bodyPr/>
        <a:lstStyle/>
        <a:p>
          <a:endParaRPr lang="en-US"/>
        </a:p>
      </dgm:t>
    </dgm:pt>
    <dgm:pt modelId="{3D82290C-B753-4D6D-9BC5-EFA7A477B02B}">
      <dgm:prSet/>
      <dgm:spPr/>
      <dgm:t>
        <a:bodyPr/>
        <a:lstStyle/>
        <a:p>
          <a:pPr>
            <a:lnSpc>
              <a:spcPct val="100000"/>
            </a:lnSpc>
          </a:pPr>
          <a:r>
            <a:rPr lang="en-US"/>
            <a:t>A collection of edges E, represented as ordered pairs of vertices (u,v)</a:t>
          </a:r>
        </a:p>
      </dgm:t>
    </dgm:pt>
    <dgm:pt modelId="{2ACEF42C-43EA-4E10-BDC9-35F98AA781E0}" type="parTrans" cxnId="{B7DC5188-CB6F-42AF-85F1-863A193C281F}">
      <dgm:prSet/>
      <dgm:spPr/>
      <dgm:t>
        <a:bodyPr/>
        <a:lstStyle/>
        <a:p>
          <a:endParaRPr lang="en-US"/>
        </a:p>
      </dgm:t>
    </dgm:pt>
    <dgm:pt modelId="{E580D06A-5ACA-4056-A49B-B0BC4ADB1B87}" type="sibTrans" cxnId="{B7DC5188-CB6F-42AF-85F1-863A193C281F}">
      <dgm:prSet/>
      <dgm:spPr/>
      <dgm:t>
        <a:bodyPr/>
        <a:lstStyle/>
        <a:p>
          <a:endParaRPr lang="en-US"/>
        </a:p>
      </dgm:t>
    </dgm:pt>
    <dgm:pt modelId="{F80A5811-494A-4942-9B8D-1096FC8EE922}" type="pres">
      <dgm:prSet presAssocID="{C18E3439-2FA2-4E93-AE86-5263DFD27509}" presName="root" presStyleCnt="0">
        <dgm:presLayoutVars>
          <dgm:dir/>
          <dgm:resizeHandles val="exact"/>
        </dgm:presLayoutVars>
      </dgm:prSet>
      <dgm:spPr/>
      <dgm:t>
        <a:bodyPr/>
        <a:lstStyle/>
        <a:p>
          <a:endParaRPr lang="en-CA"/>
        </a:p>
      </dgm:t>
    </dgm:pt>
    <dgm:pt modelId="{3D97D882-139A-4E48-9C43-6A855EA81821}" type="pres">
      <dgm:prSet presAssocID="{C441CF89-B7E9-4A64-8611-10369A281B9D}" presName="compNode" presStyleCnt="0"/>
      <dgm:spPr/>
    </dgm:pt>
    <dgm:pt modelId="{41478229-1639-4925-A7F4-9BE01263D240}" type="pres">
      <dgm:prSet presAssocID="{C441CF89-B7E9-4A64-8611-10369A281B9D}" presName="bgRect" presStyleLbl="bgShp" presStyleIdx="0" presStyleCnt="3"/>
      <dgm:spPr/>
    </dgm:pt>
    <dgm:pt modelId="{010B9875-FD5E-4CAC-A3C7-7987E4AE2D0B}" type="pres">
      <dgm:prSet presAssocID="{C441CF89-B7E9-4A64-8611-10369A281B9D}"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CA"/>
        </a:p>
      </dgm:t>
      <dgm:extLst>
        <a:ext uri="{E40237B7-FDA0-4F09-8148-C483321AD2D9}">
          <dgm14:cNvPr xmlns:dgm14="http://schemas.microsoft.com/office/drawing/2010/diagram" id="0" name="" descr="Hierarchy"/>
        </a:ext>
      </dgm:extLst>
    </dgm:pt>
    <dgm:pt modelId="{79F8B0AD-C2AF-48A2-B9FA-47CF7F66798E}" type="pres">
      <dgm:prSet presAssocID="{C441CF89-B7E9-4A64-8611-10369A281B9D}" presName="spaceRect" presStyleCnt="0"/>
      <dgm:spPr/>
    </dgm:pt>
    <dgm:pt modelId="{5D0578CD-D374-4FE7-8B3F-FE3AF48B026C}" type="pres">
      <dgm:prSet presAssocID="{C441CF89-B7E9-4A64-8611-10369A281B9D}" presName="parTx" presStyleLbl="revTx" presStyleIdx="0" presStyleCnt="3">
        <dgm:presLayoutVars>
          <dgm:chMax val="0"/>
          <dgm:chPref val="0"/>
        </dgm:presLayoutVars>
      </dgm:prSet>
      <dgm:spPr/>
      <dgm:t>
        <a:bodyPr/>
        <a:lstStyle/>
        <a:p>
          <a:endParaRPr lang="en-CA"/>
        </a:p>
      </dgm:t>
    </dgm:pt>
    <dgm:pt modelId="{0ADACF52-FF88-4FFA-BFBA-A0DAE4DCC54B}" type="pres">
      <dgm:prSet presAssocID="{5F246A68-7757-4FAC-956F-731FBFC53C03}" presName="sibTrans" presStyleCnt="0"/>
      <dgm:spPr/>
    </dgm:pt>
    <dgm:pt modelId="{B75126D7-EC86-42E6-9C52-D59B708488D0}" type="pres">
      <dgm:prSet presAssocID="{E26B6152-6981-4B8A-BC72-9FC668A54A86}" presName="compNode" presStyleCnt="0"/>
      <dgm:spPr/>
    </dgm:pt>
    <dgm:pt modelId="{C6803ED4-28D0-47FB-8F7E-00594DA93576}" type="pres">
      <dgm:prSet presAssocID="{E26B6152-6981-4B8A-BC72-9FC668A54A86}" presName="bgRect" presStyleLbl="bgShp" presStyleIdx="1" presStyleCnt="3"/>
      <dgm:spPr/>
    </dgm:pt>
    <dgm:pt modelId="{23677D5C-D5C5-4029-84C5-80B9AA6E72EB}" type="pres">
      <dgm:prSet presAssocID="{E26B6152-6981-4B8A-BC72-9FC668A54A8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CA"/>
        </a:p>
      </dgm:t>
      <dgm:extLst>
        <a:ext uri="{E40237B7-FDA0-4F09-8148-C483321AD2D9}">
          <dgm14:cNvPr xmlns:dgm14="http://schemas.microsoft.com/office/drawing/2010/diagram" id="0" name="" descr="Document"/>
        </a:ext>
      </dgm:extLst>
    </dgm:pt>
    <dgm:pt modelId="{8872FCF6-C4D1-4C12-B806-B5087EF2B643}" type="pres">
      <dgm:prSet presAssocID="{E26B6152-6981-4B8A-BC72-9FC668A54A86}" presName="spaceRect" presStyleCnt="0"/>
      <dgm:spPr/>
    </dgm:pt>
    <dgm:pt modelId="{81A3D83C-122E-4158-A1F9-38BFE587E101}" type="pres">
      <dgm:prSet presAssocID="{E26B6152-6981-4B8A-BC72-9FC668A54A86}" presName="parTx" presStyleLbl="revTx" presStyleIdx="1" presStyleCnt="3">
        <dgm:presLayoutVars>
          <dgm:chMax val="0"/>
          <dgm:chPref val="0"/>
        </dgm:presLayoutVars>
      </dgm:prSet>
      <dgm:spPr/>
      <dgm:t>
        <a:bodyPr/>
        <a:lstStyle/>
        <a:p>
          <a:endParaRPr lang="en-CA"/>
        </a:p>
      </dgm:t>
    </dgm:pt>
    <dgm:pt modelId="{6180BA7A-2CFA-4923-A0D6-FE6628A6540F}" type="pres">
      <dgm:prSet presAssocID="{D82C36C4-8F28-42AD-ABB7-A5DC7E38CE52}" presName="sibTrans" presStyleCnt="0"/>
      <dgm:spPr/>
    </dgm:pt>
    <dgm:pt modelId="{AEB836FD-C01A-4683-9D77-C5E81DB36FDC}" type="pres">
      <dgm:prSet presAssocID="{3D82290C-B753-4D6D-9BC5-EFA7A477B02B}" presName="compNode" presStyleCnt="0"/>
      <dgm:spPr/>
    </dgm:pt>
    <dgm:pt modelId="{699E5C02-476A-492F-8A16-5CFF9BC08EDF}" type="pres">
      <dgm:prSet presAssocID="{3D82290C-B753-4D6D-9BC5-EFA7A477B02B}" presName="bgRect" presStyleLbl="bgShp" presStyleIdx="2" presStyleCnt="3"/>
      <dgm:spPr/>
    </dgm:pt>
    <dgm:pt modelId="{AE85354F-4025-44CD-8FB7-A2C3FC16F9F7}" type="pres">
      <dgm:prSet presAssocID="{3D82290C-B753-4D6D-9BC5-EFA7A477B02B}"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CA"/>
        </a:p>
      </dgm:t>
      <dgm:extLst>
        <a:ext uri="{E40237B7-FDA0-4F09-8148-C483321AD2D9}">
          <dgm14:cNvPr xmlns:dgm14="http://schemas.microsoft.com/office/drawing/2010/diagram" id="0" name="" descr="Drawing Compass"/>
        </a:ext>
      </dgm:extLst>
    </dgm:pt>
    <dgm:pt modelId="{E712B1A0-A0C4-4D20-9964-5CCD343D99C8}" type="pres">
      <dgm:prSet presAssocID="{3D82290C-B753-4D6D-9BC5-EFA7A477B02B}" presName="spaceRect" presStyleCnt="0"/>
      <dgm:spPr/>
    </dgm:pt>
    <dgm:pt modelId="{7A416BCF-AB9B-4DCE-8287-E51370798468}" type="pres">
      <dgm:prSet presAssocID="{3D82290C-B753-4D6D-9BC5-EFA7A477B02B}" presName="parTx" presStyleLbl="revTx" presStyleIdx="2" presStyleCnt="3">
        <dgm:presLayoutVars>
          <dgm:chMax val="0"/>
          <dgm:chPref val="0"/>
        </dgm:presLayoutVars>
      </dgm:prSet>
      <dgm:spPr/>
      <dgm:t>
        <a:bodyPr/>
        <a:lstStyle/>
        <a:p>
          <a:endParaRPr lang="en-CA"/>
        </a:p>
      </dgm:t>
    </dgm:pt>
  </dgm:ptLst>
  <dgm:cxnLst>
    <dgm:cxn modelId="{190EC6C4-7383-45ED-B445-0B9B73D5E6C6}" srcId="{C18E3439-2FA2-4E93-AE86-5263DFD27509}" destId="{E26B6152-6981-4B8A-BC72-9FC668A54A86}" srcOrd="1" destOrd="0" parTransId="{FF2C4CE4-9FC6-4E8B-AC35-C5FEF90DB579}" sibTransId="{D82C36C4-8F28-42AD-ABB7-A5DC7E38CE52}"/>
    <dgm:cxn modelId="{259EE9AF-99E1-4075-ABEA-E7ACE2CC1F7E}" type="presOf" srcId="{3D82290C-B753-4D6D-9BC5-EFA7A477B02B}" destId="{7A416BCF-AB9B-4DCE-8287-E51370798468}" srcOrd="0" destOrd="0" presId="urn:microsoft.com/office/officeart/2018/2/layout/IconVerticalSolidList"/>
    <dgm:cxn modelId="{2565A544-5202-4783-903A-5EB732917C14}" srcId="{C18E3439-2FA2-4E93-AE86-5263DFD27509}" destId="{C441CF89-B7E9-4A64-8611-10369A281B9D}" srcOrd="0" destOrd="0" parTransId="{80493876-91D6-4450-A90F-47AEE5E97C98}" sibTransId="{5F246A68-7757-4FAC-956F-731FBFC53C03}"/>
    <dgm:cxn modelId="{5618889E-9A44-491C-A94D-A89BE113FB9A}" type="presOf" srcId="{E26B6152-6981-4B8A-BC72-9FC668A54A86}" destId="{81A3D83C-122E-4158-A1F9-38BFE587E101}" srcOrd="0" destOrd="0" presId="urn:microsoft.com/office/officeart/2018/2/layout/IconVerticalSolidList"/>
    <dgm:cxn modelId="{8DC54119-B553-4ADC-A4ED-A120E22B2BF7}" type="presOf" srcId="{C441CF89-B7E9-4A64-8611-10369A281B9D}" destId="{5D0578CD-D374-4FE7-8B3F-FE3AF48B026C}" srcOrd="0" destOrd="0" presId="urn:microsoft.com/office/officeart/2018/2/layout/IconVerticalSolidList"/>
    <dgm:cxn modelId="{B7DC5188-CB6F-42AF-85F1-863A193C281F}" srcId="{C18E3439-2FA2-4E93-AE86-5263DFD27509}" destId="{3D82290C-B753-4D6D-9BC5-EFA7A477B02B}" srcOrd="2" destOrd="0" parTransId="{2ACEF42C-43EA-4E10-BDC9-35F98AA781E0}" sibTransId="{E580D06A-5ACA-4056-A49B-B0BC4ADB1B87}"/>
    <dgm:cxn modelId="{3B84FE12-4AE1-4723-B0A2-7891DD2C5259}" type="presOf" srcId="{C18E3439-2FA2-4E93-AE86-5263DFD27509}" destId="{F80A5811-494A-4942-9B8D-1096FC8EE922}" srcOrd="0" destOrd="0" presId="urn:microsoft.com/office/officeart/2018/2/layout/IconVerticalSolidList"/>
    <dgm:cxn modelId="{FAE26BF4-88F6-4CE0-9613-65EA52184CDE}" type="presParOf" srcId="{F80A5811-494A-4942-9B8D-1096FC8EE922}" destId="{3D97D882-139A-4E48-9C43-6A855EA81821}" srcOrd="0" destOrd="0" presId="urn:microsoft.com/office/officeart/2018/2/layout/IconVerticalSolidList"/>
    <dgm:cxn modelId="{D33C8FBC-FD49-4E18-9815-30CB35696AF6}" type="presParOf" srcId="{3D97D882-139A-4E48-9C43-6A855EA81821}" destId="{41478229-1639-4925-A7F4-9BE01263D240}" srcOrd="0" destOrd="0" presId="urn:microsoft.com/office/officeart/2018/2/layout/IconVerticalSolidList"/>
    <dgm:cxn modelId="{C49CD3B9-B30A-47F3-96E4-495BAD6AC3FE}" type="presParOf" srcId="{3D97D882-139A-4E48-9C43-6A855EA81821}" destId="{010B9875-FD5E-4CAC-A3C7-7987E4AE2D0B}" srcOrd="1" destOrd="0" presId="urn:microsoft.com/office/officeart/2018/2/layout/IconVerticalSolidList"/>
    <dgm:cxn modelId="{B652D6EC-0EC8-44BE-9A2E-DD2388912AE0}" type="presParOf" srcId="{3D97D882-139A-4E48-9C43-6A855EA81821}" destId="{79F8B0AD-C2AF-48A2-B9FA-47CF7F66798E}" srcOrd="2" destOrd="0" presId="urn:microsoft.com/office/officeart/2018/2/layout/IconVerticalSolidList"/>
    <dgm:cxn modelId="{B0EFA908-F72D-4223-8236-5926BA2EE3E9}" type="presParOf" srcId="{3D97D882-139A-4E48-9C43-6A855EA81821}" destId="{5D0578CD-D374-4FE7-8B3F-FE3AF48B026C}" srcOrd="3" destOrd="0" presId="urn:microsoft.com/office/officeart/2018/2/layout/IconVerticalSolidList"/>
    <dgm:cxn modelId="{8B6ECE4F-8DA0-4F81-89C7-7676C2757F65}" type="presParOf" srcId="{F80A5811-494A-4942-9B8D-1096FC8EE922}" destId="{0ADACF52-FF88-4FFA-BFBA-A0DAE4DCC54B}" srcOrd="1" destOrd="0" presId="urn:microsoft.com/office/officeart/2018/2/layout/IconVerticalSolidList"/>
    <dgm:cxn modelId="{5342E727-C828-416E-A445-CF48071A249C}" type="presParOf" srcId="{F80A5811-494A-4942-9B8D-1096FC8EE922}" destId="{B75126D7-EC86-42E6-9C52-D59B708488D0}" srcOrd="2" destOrd="0" presId="urn:microsoft.com/office/officeart/2018/2/layout/IconVerticalSolidList"/>
    <dgm:cxn modelId="{3011AD3E-08CA-4A8F-B40B-FFCC4159C996}" type="presParOf" srcId="{B75126D7-EC86-42E6-9C52-D59B708488D0}" destId="{C6803ED4-28D0-47FB-8F7E-00594DA93576}" srcOrd="0" destOrd="0" presId="urn:microsoft.com/office/officeart/2018/2/layout/IconVerticalSolidList"/>
    <dgm:cxn modelId="{052FEE84-B463-4278-A796-AFA2DE1D44C5}" type="presParOf" srcId="{B75126D7-EC86-42E6-9C52-D59B708488D0}" destId="{23677D5C-D5C5-4029-84C5-80B9AA6E72EB}" srcOrd="1" destOrd="0" presId="urn:microsoft.com/office/officeart/2018/2/layout/IconVerticalSolidList"/>
    <dgm:cxn modelId="{7D9CFCC5-6DE4-4C53-A20A-190A1A5A9189}" type="presParOf" srcId="{B75126D7-EC86-42E6-9C52-D59B708488D0}" destId="{8872FCF6-C4D1-4C12-B806-B5087EF2B643}" srcOrd="2" destOrd="0" presId="urn:microsoft.com/office/officeart/2018/2/layout/IconVerticalSolidList"/>
    <dgm:cxn modelId="{695F81F1-BCD0-4A8F-B4AB-15D2A6C7B267}" type="presParOf" srcId="{B75126D7-EC86-42E6-9C52-D59B708488D0}" destId="{81A3D83C-122E-4158-A1F9-38BFE587E101}" srcOrd="3" destOrd="0" presId="urn:microsoft.com/office/officeart/2018/2/layout/IconVerticalSolidList"/>
    <dgm:cxn modelId="{35F99752-DBE1-4480-BA8D-AF67E8DFDD81}" type="presParOf" srcId="{F80A5811-494A-4942-9B8D-1096FC8EE922}" destId="{6180BA7A-2CFA-4923-A0D6-FE6628A6540F}" srcOrd="3" destOrd="0" presId="urn:microsoft.com/office/officeart/2018/2/layout/IconVerticalSolidList"/>
    <dgm:cxn modelId="{2E5FB221-9844-4DAB-80E4-D0FC65D5BD8D}" type="presParOf" srcId="{F80A5811-494A-4942-9B8D-1096FC8EE922}" destId="{AEB836FD-C01A-4683-9D77-C5E81DB36FDC}" srcOrd="4" destOrd="0" presId="urn:microsoft.com/office/officeart/2018/2/layout/IconVerticalSolidList"/>
    <dgm:cxn modelId="{A353939C-2AD0-4D1D-BBDC-F60E7C74E479}" type="presParOf" srcId="{AEB836FD-C01A-4683-9D77-C5E81DB36FDC}" destId="{699E5C02-476A-492F-8A16-5CFF9BC08EDF}" srcOrd="0" destOrd="0" presId="urn:microsoft.com/office/officeart/2018/2/layout/IconVerticalSolidList"/>
    <dgm:cxn modelId="{095F0C36-3E17-4FBB-A48E-51E64C15F8B8}" type="presParOf" srcId="{AEB836FD-C01A-4683-9D77-C5E81DB36FDC}" destId="{AE85354F-4025-44CD-8FB7-A2C3FC16F9F7}" srcOrd="1" destOrd="0" presId="urn:microsoft.com/office/officeart/2018/2/layout/IconVerticalSolidList"/>
    <dgm:cxn modelId="{B614F184-F6BA-411E-92DC-DB00BB5FD86C}" type="presParOf" srcId="{AEB836FD-C01A-4683-9D77-C5E81DB36FDC}" destId="{E712B1A0-A0C4-4D20-9964-5CCD343D99C8}" srcOrd="2" destOrd="0" presId="urn:microsoft.com/office/officeart/2018/2/layout/IconVerticalSolidList"/>
    <dgm:cxn modelId="{CD58B983-C1B7-41D2-B410-CC28310E5E3E}" type="presParOf" srcId="{AEB836FD-C01A-4683-9D77-C5E81DB36FDC}" destId="{7A416BCF-AB9B-4DCE-8287-E5137079846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ECAA56-F827-46EF-9B93-7A48727069B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B21400A-A68C-4682-9C84-65C56BCCDD6C}">
      <dgm:prSet/>
      <dgm:spPr/>
      <dgm:t>
        <a:bodyPr/>
        <a:lstStyle/>
        <a:p>
          <a:r>
            <a:rPr lang="en-US"/>
            <a:t>Dense Graphs - Adjacency Matrix</a:t>
          </a:r>
        </a:p>
      </dgm:t>
    </dgm:pt>
    <dgm:pt modelId="{1D59443E-99CF-4C98-BD56-8DD80B43EAE2}" type="parTrans" cxnId="{7D952052-F53C-41E5-9DD1-3AE653C41E0D}">
      <dgm:prSet/>
      <dgm:spPr/>
      <dgm:t>
        <a:bodyPr/>
        <a:lstStyle/>
        <a:p>
          <a:endParaRPr lang="en-US"/>
        </a:p>
      </dgm:t>
    </dgm:pt>
    <dgm:pt modelId="{588D88AC-EB92-4D88-BE48-1DFDA7652D10}" type="sibTrans" cxnId="{7D952052-F53C-41E5-9DD1-3AE653C41E0D}">
      <dgm:prSet/>
      <dgm:spPr/>
      <dgm:t>
        <a:bodyPr/>
        <a:lstStyle/>
        <a:p>
          <a:endParaRPr lang="en-US"/>
        </a:p>
      </dgm:t>
    </dgm:pt>
    <dgm:pt modelId="{58FA9A67-8FBA-427C-809B-2492E303E748}">
      <dgm:prSet/>
      <dgm:spPr/>
      <dgm:t>
        <a:bodyPr/>
        <a:lstStyle/>
        <a:p>
          <a:r>
            <a:rPr lang="en-US"/>
            <a:t>Matrix Advantages</a:t>
          </a:r>
        </a:p>
      </dgm:t>
    </dgm:pt>
    <dgm:pt modelId="{FF90845A-8428-48C6-99DE-E79BFFBDE368}" type="parTrans" cxnId="{913C0B90-BF0F-4CCE-9DA1-48FF9EBDF8AA}">
      <dgm:prSet/>
      <dgm:spPr/>
      <dgm:t>
        <a:bodyPr/>
        <a:lstStyle/>
        <a:p>
          <a:endParaRPr lang="en-US"/>
        </a:p>
      </dgm:t>
    </dgm:pt>
    <dgm:pt modelId="{DBF26AA2-3E8A-4CE4-9941-2E914FA2D311}" type="sibTrans" cxnId="{913C0B90-BF0F-4CCE-9DA1-48FF9EBDF8AA}">
      <dgm:prSet/>
      <dgm:spPr/>
      <dgm:t>
        <a:bodyPr/>
        <a:lstStyle/>
        <a:p>
          <a:endParaRPr lang="en-US"/>
        </a:p>
      </dgm:t>
    </dgm:pt>
    <dgm:pt modelId="{4FBD491A-50C6-4A08-AD36-47AD5C5C6DFC}">
      <dgm:prSet/>
      <dgm:spPr/>
      <dgm:t>
        <a:bodyPr/>
        <a:lstStyle/>
        <a:p>
          <a:r>
            <a:rPr lang="en-US"/>
            <a:t>Insights from Matrices</a:t>
          </a:r>
        </a:p>
      </dgm:t>
    </dgm:pt>
    <dgm:pt modelId="{C2A1EDF2-9BDA-4749-8154-25F00BAC5636}" type="parTrans" cxnId="{0F7B92F7-DB07-4BD2-83A6-425A6EF673A9}">
      <dgm:prSet/>
      <dgm:spPr/>
      <dgm:t>
        <a:bodyPr/>
        <a:lstStyle/>
        <a:p>
          <a:endParaRPr lang="en-US"/>
        </a:p>
      </dgm:t>
    </dgm:pt>
    <dgm:pt modelId="{0F0EE9DF-E6A6-4148-8547-C76C2370B8AD}" type="sibTrans" cxnId="{0F7B92F7-DB07-4BD2-83A6-425A6EF673A9}">
      <dgm:prSet/>
      <dgm:spPr/>
      <dgm:t>
        <a:bodyPr/>
        <a:lstStyle/>
        <a:p>
          <a:endParaRPr lang="en-US"/>
        </a:p>
      </dgm:t>
    </dgm:pt>
    <dgm:pt modelId="{B940C20A-83A5-4081-8E00-9A0286809DE4}" type="pres">
      <dgm:prSet presAssocID="{BCECAA56-F827-46EF-9B93-7A48727069B9}" presName="root" presStyleCnt="0">
        <dgm:presLayoutVars>
          <dgm:dir/>
          <dgm:resizeHandles val="exact"/>
        </dgm:presLayoutVars>
      </dgm:prSet>
      <dgm:spPr/>
      <dgm:t>
        <a:bodyPr/>
        <a:lstStyle/>
        <a:p>
          <a:endParaRPr lang="en-CA"/>
        </a:p>
      </dgm:t>
    </dgm:pt>
    <dgm:pt modelId="{FE8A7E0C-D3B4-453F-A713-4A8FCA7F127A}" type="pres">
      <dgm:prSet presAssocID="{BB21400A-A68C-4682-9C84-65C56BCCDD6C}" presName="compNode" presStyleCnt="0"/>
      <dgm:spPr/>
    </dgm:pt>
    <dgm:pt modelId="{0B31516D-C538-48EE-B0B7-1F7D5BE573FF}" type="pres">
      <dgm:prSet presAssocID="{BB21400A-A68C-4682-9C84-65C56BCCDD6C}" presName="bgRect" presStyleLbl="bgShp" presStyleIdx="0" presStyleCnt="3"/>
      <dgm:spPr/>
    </dgm:pt>
    <dgm:pt modelId="{24C3FBD4-1A4D-4CB7-989C-6A7BC21490E8}" type="pres">
      <dgm:prSet presAssocID="{BB21400A-A68C-4682-9C84-65C56BCCDD6C}"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CA"/>
        </a:p>
      </dgm:t>
      <dgm:extLst>
        <a:ext uri="{E40237B7-FDA0-4F09-8148-C483321AD2D9}">
          <dgm14:cNvPr xmlns:dgm14="http://schemas.microsoft.com/office/drawing/2010/diagram" id="0" name="" descr="Bar chart"/>
        </a:ext>
      </dgm:extLst>
    </dgm:pt>
    <dgm:pt modelId="{BDE270E7-FF54-4F89-82F8-6D5CCAA61C8D}" type="pres">
      <dgm:prSet presAssocID="{BB21400A-A68C-4682-9C84-65C56BCCDD6C}" presName="spaceRect" presStyleCnt="0"/>
      <dgm:spPr/>
    </dgm:pt>
    <dgm:pt modelId="{93D96780-035B-42D1-BE42-FB52E2107271}" type="pres">
      <dgm:prSet presAssocID="{BB21400A-A68C-4682-9C84-65C56BCCDD6C}" presName="parTx" presStyleLbl="revTx" presStyleIdx="0" presStyleCnt="3">
        <dgm:presLayoutVars>
          <dgm:chMax val="0"/>
          <dgm:chPref val="0"/>
        </dgm:presLayoutVars>
      </dgm:prSet>
      <dgm:spPr/>
      <dgm:t>
        <a:bodyPr/>
        <a:lstStyle/>
        <a:p>
          <a:endParaRPr lang="en-CA"/>
        </a:p>
      </dgm:t>
    </dgm:pt>
    <dgm:pt modelId="{767D6026-E909-4965-98CB-F57309E39E40}" type="pres">
      <dgm:prSet presAssocID="{588D88AC-EB92-4D88-BE48-1DFDA7652D10}" presName="sibTrans" presStyleCnt="0"/>
      <dgm:spPr/>
    </dgm:pt>
    <dgm:pt modelId="{0EDE1B19-4296-4E27-BD81-D4D47189B099}" type="pres">
      <dgm:prSet presAssocID="{58FA9A67-8FBA-427C-809B-2492E303E748}" presName="compNode" presStyleCnt="0"/>
      <dgm:spPr/>
    </dgm:pt>
    <dgm:pt modelId="{4C1CEDBB-5200-49BA-B7D1-5C10DE851403}" type="pres">
      <dgm:prSet presAssocID="{58FA9A67-8FBA-427C-809B-2492E303E748}" presName="bgRect" presStyleLbl="bgShp" presStyleIdx="1" presStyleCnt="3"/>
      <dgm:spPr/>
    </dgm:pt>
    <dgm:pt modelId="{A8596A14-A9DF-4DBB-9B88-6B46CFF1BCEE}" type="pres">
      <dgm:prSet presAssocID="{58FA9A67-8FBA-427C-809B-2492E303E748}"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CA"/>
        </a:p>
      </dgm:t>
      <dgm:extLst>
        <a:ext uri="{E40237B7-FDA0-4F09-8148-C483321AD2D9}">
          <dgm14:cNvPr xmlns:dgm14="http://schemas.microsoft.com/office/drawing/2010/diagram" id="0" name="" descr="Checkmark"/>
        </a:ext>
      </dgm:extLst>
    </dgm:pt>
    <dgm:pt modelId="{8863750C-BF9A-4024-A13E-4DFDC6ACFE2C}" type="pres">
      <dgm:prSet presAssocID="{58FA9A67-8FBA-427C-809B-2492E303E748}" presName="spaceRect" presStyleCnt="0"/>
      <dgm:spPr/>
    </dgm:pt>
    <dgm:pt modelId="{1DA1007B-67D4-4D11-B711-A914D1A4B35A}" type="pres">
      <dgm:prSet presAssocID="{58FA9A67-8FBA-427C-809B-2492E303E748}" presName="parTx" presStyleLbl="revTx" presStyleIdx="1" presStyleCnt="3">
        <dgm:presLayoutVars>
          <dgm:chMax val="0"/>
          <dgm:chPref val="0"/>
        </dgm:presLayoutVars>
      </dgm:prSet>
      <dgm:spPr/>
      <dgm:t>
        <a:bodyPr/>
        <a:lstStyle/>
        <a:p>
          <a:endParaRPr lang="en-CA"/>
        </a:p>
      </dgm:t>
    </dgm:pt>
    <dgm:pt modelId="{E2A23535-ADA3-46BC-B7D5-608B37AB169B}" type="pres">
      <dgm:prSet presAssocID="{DBF26AA2-3E8A-4CE4-9941-2E914FA2D311}" presName="sibTrans" presStyleCnt="0"/>
      <dgm:spPr/>
    </dgm:pt>
    <dgm:pt modelId="{637F3C27-F03C-4C72-BC2D-A5D4821A5C8B}" type="pres">
      <dgm:prSet presAssocID="{4FBD491A-50C6-4A08-AD36-47AD5C5C6DFC}" presName="compNode" presStyleCnt="0"/>
      <dgm:spPr/>
    </dgm:pt>
    <dgm:pt modelId="{6C9B416F-7381-412B-9D06-4C2CF9070261}" type="pres">
      <dgm:prSet presAssocID="{4FBD491A-50C6-4A08-AD36-47AD5C5C6DFC}" presName="bgRect" presStyleLbl="bgShp" presStyleIdx="2" presStyleCnt="3"/>
      <dgm:spPr/>
    </dgm:pt>
    <dgm:pt modelId="{D50D24F6-0F0B-448D-9007-6971552ABD5B}" type="pres">
      <dgm:prSet presAssocID="{4FBD491A-50C6-4A08-AD36-47AD5C5C6DFC}"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CA"/>
        </a:p>
      </dgm:t>
      <dgm:extLst>
        <a:ext uri="{E40237B7-FDA0-4F09-8148-C483321AD2D9}">
          <dgm14:cNvPr xmlns:dgm14="http://schemas.microsoft.com/office/drawing/2010/diagram" id="0" name="" descr="Lightbulb"/>
        </a:ext>
      </dgm:extLst>
    </dgm:pt>
    <dgm:pt modelId="{D9BECF72-D9EA-420E-8304-DA4AFA33490F}" type="pres">
      <dgm:prSet presAssocID="{4FBD491A-50C6-4A08-AD36-47AD5C5C6DFC}" presName="spaceRect" presStyleCnt="0"/>
      <dgm:spPr/>
    </dgm:pt>
    <dgm:pt modelId="{B087B575-082F-4632-8CFF-5CC5EC7DDF11}" type="pres">
      <dgm:prSet presAssocID="{4FBD491A-50C6-4A08-AD36-47AD5C5C6DFC}" presName="parTx" presStyleLbl="revTx" presStyleIdx="2" presStyleCnt="3">
        <dgm:presLayoutVars>
          <dgm:chMax val="0"/>
          <dgm:chPref val="0"/>
        </dgm:presLayoutVars>
      </dgm:prSet>
      <dgm:spPr/>
      <dgm:t>
        <a:bodyPr/>
        <a:lstStyle/>
        <a:p>
          <a:endParaRPr lang="en-CA"/>
        </a:p>
      </dgm:t>
    </dgm:pt>
  </dgm:ptLst>
  <dgm:cxnLst>
    <dgm:cxn modelId="{7D952052-F53C-41E5-9DD1-3AE653C41E0D}" srcId="{BCECAA56-F827-46EF-9B93-7A48727069B9}" destId="{BB21400A-A68C-4682-9C84-65C56BCCDD6C}" srcOrd="0" destOrd="0" parTransId="{1D59443E-99CF-4C98-BD56-8DD80B43EAE2}" sibTransId="{588D88AC-EB92-4D88-BE48-1DFDA7652D10}"/>
    <dgm:cxn modelId="{B8E69E60-CDB8-4FF9-8D8C-A0D5BC0B6ABE}" type="presOf" srcId="{58FA9A67-8FBA-427C-809B-2492E303E748}" destId="{1DA1007B-67D4-4D11-B711-A914D1A4B35A}" srcOrd="0" destOrd="0" presId="urn:microsoft.com/office/officeart/2018/2/layout/IconVerticalSolidList"/>
    <dgm:cxn modelId="{38E7EC8A-43E1-466E-8B09-3DB74EB69707}" type="presOf" srcId="{BB21400A-A68C-4682-9C84-65C56BCCDD6C}" destId="{93D96780-035B-42D1-BE42-FB52E2107271}" srcOrd="0" destOrd="0" presId="urn:microsoft.com/office/officeart/2018/2/layout/IconVerticalSolidList"/>
    <dgm:cxn modelId="{913C0B90-BF0F-4CCE-9DA1-48FF9EBDF8AA}" srcId="{BCECAA56-F827-46EF-9B93-7A48727069B9}" destId="{58FA9A67-8FBA-427C-809B-2492E303E748}" srcOrd="1" destOrd="0" parTransId="{FF90845A-8428-48C6-99DE-E79BFFBDE368}" sibTransId="{DBF26AA2-3E8A-4CE4-9941-2E914FA2D311}"/>
    <dgm:cxn modelId="{AEEFBE44-5DE6-478C-9CDA-0781A9FB9519}" type="presOf" srcId="{BCECAA56-F827-46EF-9B93-7A48727069B9}" destId="{B940C20A-83A5-4081-8E00-9A0286809DE4}" srcOrd="0" destOrd="0" presId="urn:microsoft.com/office/officeart/2018/2/layout/IconVerticalSolidList"/>
    <dgm:cxn modelId="{0F7B92F7-DB07-4BD2-83A6-425A6EF673A9}" srcId="{BCECAA56-F827-46EF-9B93-7A48727069B9}" destId="{4FBD491A-50C6-4A08-AD36-47AD5C5C6DFC}" srcOrd="2" destOrd="0" parTransId="{C2A1EDF2-9BDA-4749-8154-25F00BAC5636}" sibTransId="{0F0EE9DF-E6A6-4148-8547-C76C2370B8AD}"/>
    <dgm:cxn modelId="{D389CBFC-770C-4388-84D9-12B379AA0229}" type="presOf" srcId="{4FBD491A-50C6-4A08-AD36-47AD5C5C6DFC}" destId="{B087B575-082F-4632-8CFF-5CC5EC7DDF11}" srcOrd="0" destOrd="0" presId="urn:microsoft.com/office/officeart/2018/2/layout/IconVerticalSolidList"/>
    <dgm:cxn modelId="{0B0971FF-29D6-4E30-824C-1354A5C62EB7}" type="presParOf" srcId="{B940C20A-83A5-4081-8E00-9A0286809DE4}" destId="{FE8A7E0C-D3B4-453F-A713-4A8FCA7F127A}" srcOrd="0" destOrd="0" presId="urn:microsoft.com/office/officeart/2018/2/layout/IconVerticalSolidList"/>
    <dgm:cxn modelId="{D1E937E1-FF80-4776-9709-F5BD417E5090}" type="presParOf" srcId="{FE8A7E0C-D3B4-453F-A713-4A8FCA7F127A}" destId="{0B31516D-C538-48EE-B0B7-1F7D5BE573FF}" srcOrd="0" destOrd="0" presId="urn:microsoft.com/office/officeart/2018/2/layout/IconVerticalSolidList"/>
    <dgm:cxn modelId="{7D568C75-FF9D-4D12-A682-BB02533E16DE}" type="presParOf" srcId="{FE8A7E0C-D3B4-453F-A713-4A8FCA7F127A}" destId="{24C3FBD4-1A4D-4CB7-989C-6A7BC21490E8}" srcOrd="1" destOrd="0" presId="urn:microsoft.com/office/officeart/2018/2/layout/IconVerticalSolidList"/>
    <dgm:cxn modelId="{0125FA77-AB79-4FBC-917C-0A0983298055}" type="presParOf" srcId="{FE8A7E0C-D3B4-453F-A713-4A8FCA7F127A}" destId="{BDE270E7-FF54-4F89-82F8-6D5CCAA61C8D}" srcOrd="2" destOrd="0" presId="urn:microsoft.com/office/officeart/2018/2/layout/IconVerticalSolidList"/>
    <dgm:cxn modelId="{C647B2EC-E4D8-428A-A697-290EA78D4F3A}" type="presParOf" srcId="{FE8A7E0C-D3B4-453F-A713-4A8FCA7F127A}" destId="{93D96780-035B-42D1-BE42-FB52E2107271}" srcOrd="3" destOrd="0" presId="urn:microsoft.com/office/officeart/2018/2/layout/IconVerticalSolidList"/>
    <dgm:cxn modelId="{21468988-030E-4D65-992D-821EAA568C9F}" type="presParOf" srcId="{B940C20A-83A5-4081-8E00-9A0286809DE4}" destId="{767D6026-E909-4965-98CB-F57309E39E40}" srcOrd="1" destOrd="0" presId="urn:microsoft.com/office/officeart/2018/2/layout/IconVerticalSolidList"/>
    <dgm:cxn modelId="{7C77A3FF-3E23-4CC9-8324-FE4EAC25C66B}" type="presParOf" srcId="{B940C20A-83A5-4081-8E00-9A0286809DE4}" destId="{0EDE1B19-4296-4E27-BD81-D4D47189B099}" srcOrd="2" destOrd="0" presId="urn:microsoft.com/office/officeart/2018/2/layout/IconVerticalSolidList"/>
    <dgm:cxn modelId="{A7921EC5-67E4-497F-A937-94D055FF490A}" type="presParOf" srcId="{0EDE1B19-4296-4E27-BD81-D4D47189B099}" destId="{4C1CEDBB-5200-49BA-B7D1-5C10DE851403}" srcOrd="0" destOrd="0" presId="urn:microsoft.com/office/officeart/2018/2/layout/IconVerticalSolidList"/>
    <dgm:cxn modelId="{3703C26A-3F0F-4F1C-8581-608EE9BC34E7}" type="presParOf" srcId="{0EDE1B19-4296-4E27-BD81-D4D47189B099}" destId="{A8596A14-A9DF-4DBB-9B88-6B46CFF1BCEE}" srcOrd="1" destOrd="0" presId="urn:microsoft.com/office/officeart/2018/2/layout/IconVerticalSolidList"/>
    <dgm:cxn modelId="{89A6F3C3-99C5-4654-9A88-DF9DE9A037A9}" type="presParOf" srcId="{0EDE1B19-4296-4E27-BD81-D4D47189B099}" destId="{8863750C-BF9A-4024-A13E-4DFDC6ACFE2C}" srcOrd="2" destOrd="0" presId="urn:microsoft.com/office/officeart/2018/2/layout/IconVerticalSolidList"/>
    <dgm:cxn modelId="{58C2D71D-02A5-48C0-A55C-311C5C138C6B}" type="presParOf" srcId="{0EDE1B19-4296-4E27-BD81-D4D47189B099}" destId="{1DA1007B-67D4-4D11-B711-A914D1A4B35A}" srcOrd="3" destOrd="0" presId="urn:microsoft.com/office/officeart/2018/2/layout/IconVerticalSolidList"/>
    <dgm:cxn modelId="{7285A0BF-56C6-4F09-BA3D-58FC4004DED8}" type="presParOf" srcId="{B940C20A-83A5-4081-8E00-9A0286809DE4}" destId="{E2A23535-ADA3-46BC-B7D5-608B37AB169B}" srcOrd="3" destOrd="0" presId="urn:microsoft.com/office/officeart/2018/2/layout/IconVerticalSolidList"/>
    <dgm:cxn modelId="{E700B0F4-7654-42CB-81F1-5084527E4EB8}" type="presParOf" srcId="{B940C20A-83A5-4081-8E00-9A0286809DE4}" destId="{637F3C27-F03C-4C72-BC2D-A5D4821A5C8B}" srcOrd="4" destOrd="0" presId="urn:microsoft.com/office/officeart/2018/2/layout/IconVerticalSolidList"/>
    <dgm:cxn modelId="{84D63846-0B13-44C2-8665-C44F6AE80262}" type="presParOf" srcId="{637F3C27-F03C-4C72-BC2D-A5D4821A5C8B}" destId="{6C9B416F-7381-412B-9D06-4C2CF9070261}" srcOrd="0" destOrd="0" presId="urn:microsoft.com/office/officeart/2018/2/layout/IconVerticalSolidList"/>
    <dgm:cxn modelId="{F6702EB4-93A1-4B9D-8B75-EC9E70D5938D}" type="presParOf" srcId="{637F3C27-F03C-4C72-BC2D-A5D4821A5C8B}" destId="{D50D24F6-0F0B-448D-9007-6971552ABD5B}" srcOrd="1" destOrd="0" presId="urn:microsoft.com/office/officeart/2018/2/layout/IconVerticalSolidList"/>
    <dgm:cxn modelId="{E6942339-B2FD-46D5-A985-80015B89A635}" type="presParOf" srcId="{637F3C27-F03C-4C72-BC2D-A5D4821A5C8B}" destId="{D9BECF72-D9EA-420E-8304-DA4AFA33490F}" srcOrd="2" destOrd="0" presId="urn:microsoft.com/office/officeart/2018/2/layout/IconVerticalSolidList"/>
    <dgm:cxn modelId="{5E405A54-86D2-4FBB-873A-04680DDFA2FC}" type="presParOf" srcId="{637F3C27-F03C-4C72-BC2D-A5D4821A5C8B}" destId="{B087B575-082F-4632-8CFF-5CC5EC7DDF1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3D2499-41AC-466B-9239-7E465781356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D7A7C83-4A23-4B5E-BF9D-AF58BD112FCB}">
      <dgm:prSet/>
      <dgm:spPr/>
      <dgm:t>
        <a:bodyPr/>
        <a:lstStyle/>
        <a:p>
          <a:r>
            <a:rPr lang="en-US" b="1"/>
            <a:t>x</a:t>
          </a:r>
          <a:br>
            <a:rPr lang="en-US" b="1"/>
          </a:br>
          <a:r>
            <a:rPr lang="en-US" b="1"/>
            <a:t>Memory-Intensive (Adjacency Matrix)</a:t>
          </a:r>
          <a:endParaRPr lang="en-US"/>
        </a:p>
      </dgm:t>
    </dgm:pt>
    <dgm:pt modelId="{EFF71CC1-2BD2-4728-9C6F-7391F0309759}" type="parTrans" cxnId="{38F294D3-5FDE-46D3-98F4-FBEF42AE3395}">
      <dgm:prSet/>
      <dgm:spPr/>
      <dgm:t>
        <a:bodyPr/>
        <a:lstStyle/>
        <a:p>
          <a:endParaRPr lang="en-US"/>
        </a:p>
      </dgm:t>
    </dgm:pt>
    <dgm:pt modelId="{4E331780-24CD-42FB-BA14-9A1D09F1AD86}" type="sibTrans" cxnId="{38F294D3-5FDE-46D3-98F4-FBEF42AE3395}">
      <dgm:prSet/>
      <dgm:spPr/>
      <dgm:t>
        <a:bodyPr/>
        <a:lstStyle/>
        <a:p>
          <a:endParaRPr lang="en-US"/>
        </a:p>
      </dgm:t>
    </dgm:pt>
    <dgm:pt modelId="{4A5DFB07-7141-4E97-BA1E-F20AD2874D61}">
      <dgm:prSet/>
      <dgm:spPr/>
      <dgm:t>
        <a:bodyPr/>
        <a:lstStyle/>
        <a:p>
          <a:r>
            <a:rPr lang="en-US" dirty="0"/>
            <a:t>Limited Scalability/flexibility for new edges. </a:t>
          </a:r>
        </a:p>
      </dgm:t>
    </dgm:pt>
    <dgm:pt modelId="{D8484239-1803-4341-9162-635AC8247F3B}" type="parTrans" cxnId="{7F509EFB-5343-4ACF-B7F3-00476731260E}">
      <dgm:prSet/>
      <dgm:spPr/>
      <dgm:t>
        <a:bodyPr/>
        <a:lstStyle/>
        <a:p>
          <a:endParaRPr lang="en-US"/>
        </a:p>
      </dgm:t>
    </dgm:pt>
    <dgm:pt modelId="{0592B89F-22AC-4F67-A33D-C1B3BEB8D47C}" type="sibTrans" cxnId="{7F509EFB-5343-4ACF-B7F3-00476731260E}">
      <dgm:prSet/>
      <dgm:spPr/>
      <dgm:t>
        <a:bodyPr/>
        <a:lstStyle/>
        <a:p>
          <a:endParaRPr lang="en-US"/>
        </a:p>
      </dgm:t>
    </dgm:pt>
    <dgm:pt modelId="{37F88AF2-74B0-44D2-97DA-232FE4A8B6ED}">
      <dgm:prSet/>
      <dgm:spPr/>
      <dgm:t>
        <a:bodyPr/>
        <a:lstStyle/>
        <a:p>
          <a:r>
            <a:rPr lang="en-US"/>
            <a:t>Costly inEdges and outEdges (Matrix)</a:t>
          </a:r>
        </a:p>
      </dgm:t>
    </dgm:pt>
    <dgm:pt modelId="{4418ED6C-0DD5-4575-BD1F-65867ECAB6B3}" type="parTrans" cxnId="{C1D8A690-B9F7-415B-ABBB-16C5125F192B}">
      <dgm:prSet/>
      <dgm:spPr/>
      <dgm:t>
        <a:bodyPr/>
        <a:lstStyle/>
        <a:p>
          <a:endParaRPr lang="en-US"/>
        </a:p>
      </dgm:t>
    </dgm:pt>
    <dgm:pt modelId="{667C7A48-6DB7-4FDA-9663-84463D6450DD}" type="sibTrans" cxnId="{C1D8A690-B9F7-415B-ABBB-16C5125F192B}">
      <dgm:prSet/>
      <dgm:spPr/>
      <dgm:t>
        <a:bodyPr/>
        <a:lstStyle/>
        <a:p>
          <a:endParaRPr lang="en-US"/>
        </a:p>
      </dgm:t>
    </dgm:pt>
    <dgm:pt modelId="{79F86752-1372-4237-A0AC-E92005AB37C4}" type="pres">
      <dgm:prSet presAssocID="{1E3D2499-41AC-466B-9239-7E4657813561}" presName="root" presStyleCnt="0">
        <dgm:presLayoutVars>
          <dgm:dir/>
          <dgm:resizeHandles val="exact"/>
        </dgm:presLayoutVars>
      </dgm:prSet>
      <dgm:spPr/>
      <dgm:t>
        <a:bodyPr/>
        <a:lstStyle/>
        <a:p>
          <a:endParaRPr lang="en-CA"/>
        </a:p>
      </dgm:t>
    </dgm:pt>
    <dgm:pt modelId="{D4FEEAEA-7632-458A-8735-FCDC06B8E1FE}" type="pres">
      <dgm:prSet presAssocID="{2D7A7C83-4A23-4B5E-BF9D-AF58BD112FCB}" presName="compNode" presStyleCnt="0"/>
      <dgm:spPr/>
    </dgm:pt>
    <dgm:pt modelId="{C62772A7-FE14-44F0-A794-A5486588C608}" type="pres">
      <dgm:prSet presAssocID="{2D7A7C83-4A23-4B5E-BF9D-AF58BD112FCB}" presName="bgRect" presStyleLbl="bgShp" presStyleIdx="0" presStyleCnt="3"/>
      <dgm:spPr/>
    </dgm:pt>
    <dgm:pt modelId="{15FD28B4-529D-435B-9189-BEEB3CA9D81B}" type="pres">
      <dgm:prSet presAssocID="{2D7A7C83-4A23-4B5E-BF9D-AF58BD112FCB}"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CA"/>
        </a:p>
      </dgm:t>
      <dgm:extLst>
        <a:ext uri="{E40237B7-FDA0-4F09-8148-C483321AD2D9}">
          <dgm14:cNvPr xmlns:dgm14="http://schemas.microsoft.com/office/drawing/2010/diagram" id="0" name="" descr="Radioactive Sign"/>
        </a:ext>
      </dgm:extLst>
    </dgm:pt>
    <dgm:pt modelId="{CB5E1EC3-7AAF-462C-83A6-2E6C1DE45A5F}" type="pres">
      <dgm:prSet presAssocID="{2D7A7C83-4A23-4B5E-BF9D-AF58BD112FCB}" presName="spaceRect" presStyleCnt="0"/>
      <dgm:spPr/>
    </dgm:pt>
    <dgm:pt modelId="{F743818F-6124-4934-BF6B-15F8C951C02A}" type="pres">
      <dgm:prSet presAssocID="{2D7A7C83-4A23-4B5E-BF9D-AF58BD112FCB}" presName="parTx" presStyleLbl="revTx" presStyleIdx="0" presStyleCnt="3">
        <dgm:presLayoutVars>
          <dgm:chMax val="0"/>
          <dgm:chPref val="0"/>
        </dgm:presLayoutVars>
      </dgm:prSet>
      <dgm:spPr/>
      <dgm:t>
        <a:bodyPr/>
        <a:lstStyle/>
        <a:p>
          <a:endParaRPr lang="en-CA"/>
        </a:p>
      </dgm:t>
    </dgm:pt>
    <dgm:pt modelId="{247AADB1-C137-4820-9685-DCE82226B6F0}" type="pres">
      <dgm:prSet presAssocID="{4E331780-24CD-42FB-BA14-9A1D09F1AD86}" presName="sibTrans" presStyleCnt="0"/>
      <dgm:spPr/>
    </dgm:pt>
    <dgm:pt modelId="{CB4B66EE-90E1-432D-9B38-0DA63A903977}" type="pres">
      <dgm:prSet presAssocID="{4A5DFB07-7141-4E97-BA1E-F20AD2874D61}" presName="compNode" presStyleCnt="0"/>
      <dgm:spPr/>
    </dgm:pt>
    <dgm:pt modelId="{75876457-D8D3-4F58-94D0-0E8F822A02E2}" type="pres">
      <dgm:prSet presAssocID="{4A5DFB07-7141-4E97-BA1E-F20AD2874D61}" presName="bgRect" presStyleLbl="bgShp" presStyleIdx="1" presStyleCnt="3"/>
      <dgm:spPr/>
    </dgm:pt>
    <dgm:pt modelId="{959D0C6E-89D4-43FC-891B-413A51CA6BA2}" type="pres">
      <dgm:prSet presAssocID="{4A5DFB07-7141-4E97-BA1E-F20AD2874D61}"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CA"/>
        </a:p>
      </dgm:t>
      <dgm:extLst>
        <a:ext uri="{E40237B7-FDA0-4F09-8148-C483321AD2D9}">
          <dgm14:cNvPr xmlns:dgm14="http://schemas.microsoft.com/office/drawing/2010/diagram" id="0" name="" descr="Document"/>
        </a:ext>
      </dgm:extLst>
    </dgm:pt>
    <dgm:pt modelId="{88A0A487-6EFF-4B90-BF8D-7370BDBA6235}" type="pres">
      <dgm:prSet presAssocID="{4A5DFB07-7141-4E97-BA1E-F20AD2874D61}" presName="spaceRect" presStyleCnt="0"/>
      <dgm:spPr/>
    </dgm:pt>
    <dgm:pt modelId="{9B766DA5-36E0-45E8-BDE2-820C3158C793}" type="pres">
      <dgm:prSet presAssocID="{4A5DFB07-7141-4E97-BA1E-F20AD2874D61}" presName="parTx" presStyleLbl="revTx" presStyleIdx="1" presStyleCnt="3">
        <dgm:presLayoutVars>
          <dgm:chMax val="0"/>
          <dgm:chPref val="0"/>
        </dgm:presLayoutVars>
      </dgm:prSet>
      <dgm:spPr/>
      <dgm:t>
        <a:bodyPr/>
        <a:lstStyle/>
        <a:p>
          <a:endParaRPr lang="en-CA"/>
        </a:p>
      </dgm:t>
    </dgm:pt>
    <dgm:pt modelId="{478D39E6-BCE0-4F33-8758-4BF75DA0FD66}" type="pres">
      <dgm:prSet presAssocID="{0592B89F-22AC-4F67-A33D-C1B3BEB8D47C}" presName="sibTrans" presStyleCnt="0"/>
      <dgm:spPr/>
    </dgm:pt>
    <dgm:pt modelId="{92B9B280-4EE1-4DAF-A744-90576FF18ADF}" type="pres">
      <dgm:prSet presAssocID="{37F88AF2-74B0-44D2-97DA-232FE4A8B6ED}" presName="compNode" presStyleCnt="0"/>
      <dgm:spPr/>
    </dgm:pt>
    <dgm:pt modelId="{8C814A15-634E-4132-9760-8E5EE8103910}" type="pres">
      <dgm:prSet presAssocID="{37F88AF2-74B0-44D2-97DA-232FE4A8B6ED}" presName="bgRect" presStyleLbl="bgShp" presStyleIdx="2" presStyleCnt="3"/>
      <dgm:spPr/>
    </dgm:pt>
    <dgm:pt modelId="{18AE1AD7-8415-490D-8D7B-05BD289E40CA}" type="pres">
      <dgm:prSet presAssocID="{37F88AF2-74B0-44D2-97DA-232FE4A8B6ED}"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CA"/>
        </a:p>
      </dgm:t>
      <dgm:extLst>
        <a:ext uri="{E40237B7-FDA0-4F09-8148-C483321AD2D9}">
          <dgm14:cNvPr xmlns:dgm14="http://schemas.microsoft.com/office/drawing/2010/diagram" id="0" name="" descr="Euro"/>
        </a:ext>
      </dgm:extLst>
    </dgm:pt>
    <dgm:pt modelId="{24548677-0476-4842-886C-BB5010E0834D}" type="pres">
      <dgm:prSet presAssocID="{37F88AF2-74B0-44D2-97DA-232FE4A8B6ED}" presName="spaceRect" presStyleCnt="0"/>
      <dgm:spPr/>
    </dgm:pt>
    <dgm:pt modelId="{AC330042-F80C-4704-AC69-7BE85EAD8DB5}" type="pres">
      <dgm:prSet presAssocID="{37F88AF2-74B0-44D2-97DA-232FE4A8B6ED}" presName="parTx" presStyleLbl="revTx" presStyleIdx="2" presStyleCnt="3">
        <dgm:presLayoutVars>
          <dgm:chMax val="0"/>
          <dgm:chPref val="0"/>
        </dgm:presLayoutVars>
      </dgm:prSet>
      <dgm:spPr/>
      <dgm:t>
        <a:bodyPr/>
        <a:lstStyle/>
        <a:p>
          <a:endParaRPr lang="en-CA"/>
        </a:p>
      </dgm:t>
    </dgm:pt>
  </dgm:ptLst>
  <dgm:cxnLst>
    <dgm:cxn modelId="{1459A90F-19A8-4259-8F51-AC5FB7AC016E}" type="presOf" srcId="{4A5DFB07-7141-4E97-BA1E-F20AD2874D61}" destId="{9B766DA5-36E0-45E8-BDE2-820C3158C793}" srcOrd="0" destOrd="0" presId="urn:microsoft.com/office/officeart/2018/2/layout/IconVerticalSolidList"/>
    <dgm:cxn modelId="{38F294D3-5FDE-46D3-98F4-FBEF42AE3395}" srcId="{1E3D2499-41AC-466B-9239-7E4657813561}" destId="{2D7A7C83-4A23-4B5E-BF9D-AF58BD112FCB}" srcOrd="0" destOrd="0" parTransId="{EFF71CC1-2BD2-4728-9C6F-7391F0309759}" sibTransId="{4E331780-24CD-42FB-BA14-9A1D09F1AD86}"/>
    <dgm:cxn modelId="{7F509EFB-5343-4ACF-B7F3-00476731260E}" srcId="{1E3D2499-41AC-466B-9239-7E4657813561}" destId="{4A5DFB07-7141-4E97-BA1E-F20AD2874D61}" srcOrd="1" destOrd="0" parTransId="{D8484239-1803-4341-9162-635AC8247F3B}" sibTransId="{0592B89F-22AC-4F67-A33D-C1B3BEB8D47C}"/>
    <dgm:cxn modelId="{E00C2D69-963F-4EC2-8C31-1E5973D39736}" type="presOf" srcId="{2D7A7C83-4A23-4B5E-BF9D-AF58BD112FCB}" destId="{F743818F-6124-4934-BF6B-15F8C951C02A}" srcOrd="0" destOrd="0" presId="urn:microsoft.com/office/officeart/2018/2/layout/IconVerticalSolidList"/>
    <dgm:cxn modelId="{C1D8A690-B9F7-415B-ABBB-16C5125F192B}" srcId="{1E3D2499-41AC-466B-9239-7E4657813561}" destId="{37F88AF2-74B0-44D2-97DA-232FE4A8B6ED}" srcOrd="2" destOrd="0" parTransId="{4418ED6C-0DD5-4575-BD1F-65867ECAB6B3}" sibTransId="{667C7A48-6DB7-4FDA-9663-84463D6450DD}"/>
    <dgm:cxn modelId="{362196A6-1B9D-4B90-905F-6858CFA5B82F}" type="presOf" srcId="{37F88AF2-74B0-44D2-97DA-232FE4A8B6ED}" destId="{AC330042-F80C-4704-AC69-7BE85EAD8DB5}" srcOrd="0" destOrd="0" presId="urn:microsoft.com/office/officeart/2018/2/layout/IconVerticalSolidList"/>
    <dgm:cxn modelId="{0E9CBBF5-9FA1-4634-8DFC-A26A096D6936}" type="presOf" srcId="{1E3D2499-41AC-466B-9239-7E4657813561}" destId="{79F86752-1372-4237-A0AC-E92005AB37C4}" srcOrd="0" destOrd="0" presId="urn:microsoft.com/office/officeart/2018/2/layout/IconVerticalSolidList"/>
    <dgm:cxn modelId="{AE79DAAF-FFD1-407A-9EAE-1FA60ED72CF4}" type="presParOf" srcId="{79F86752-1372-4237-A0AC-E92005AB37C4}" destId="{D4FEEAEA-7632-458A-8735-FCDC06B8E1FE}" srcOrd="0" destOrd="0" presId="urn:microsoft.com/office/officeart/2018/2/layout/IconVerticalSolidList"/>
    <dgm:cxn modelId="{71FDA268-2B99-4BA0-AA9D-A2B6DD43BD14}" type="presParOf" srcId="{D4FEEAEA-7632-458A-8735-FCDC06B8E1FE}" destId="{C62772A7-FE14-44F0-A794-A5486588C608}" srcOrd="0" destOrd="0" presId="urn:microsoft.com/office/officeart/2018/2/layout/IconVerticalSolidList"/>
    <dgm:cxn modelId="{48A70EAC-8809-4337-9F49-B65D5F8771A0}" type="presParOf" srcId="{D4FEEAEA-7632-458A-8735-FCDC06B8E1FE}" destId="{15FD28B4-529D-435B-9189-BEEB3CA9D81B}" srcOrd="1" destOrd="0" presId="urn:microsoft.com/office/officeart/2018/2/layout/IconVerticalSolidList"/>
    <dgm:cxn modelId="{682C5797-975E-420C-8A9E-F99E8DF2C14D}" type="presParOf" srcId="{D4FEEAEA-7632-458A-8735-FCDC06B8E1FE}" destId="{CB5E1EC3-7AAF-462C-83A6-2E6C1DE45A5F}" srcOrd="2" destOrd="0" presId="urn:microsoft.com/office/officeart/2018/2/layout/IconVerticalSolidList"/>
    <dgm:cxn modelId="{DCE75516-E4A1-45CC-9DBF-3F15BA17379B}" type="presParOf" srcId="{D4FEEAEA-7632-458A-8735-FCDC06B8E1FE}" destId="{F743818F-6124-4934-BF6B-15F8C951C02A}" srcOrd="3" destOrd="0" presId="urn:microsoft.com/office/officeart/2018/2/layout/IconVerticalSolidList"/>
    <dgm:cxn modelId="{BE7C6E9C-53F3-4213-B9A6-EC9DC12C61DC}" type="presParOf" srcId="{79F86752-1372-4237-A0AC-E92005AB37C4}" destId="{247AADB1-C137-4820-9685-DCE82226B6F0}" srcOrd="1" destOrd="0" presId="urn:microsoft.com/office/officeart/2018/2/layout/IconVerticalSolidList"/>
    <dgm:cxn modelId="{7D6BD340-5B73-4D4A-9892-23BE3B583915}" type="presParOf" srcId="{79F86752-1372-4237-A0AC-E92005AB37C4}" destId="{CB4B66EE-90E1-432D-9B38-0DA63A903977}" srcOrd="2" destOrd="0" presId="urn:microsoft.com/office/officeart/2018/2/layout/IconVerticalSolidList"/>
    <dgm:cxn modelId="{B8EDAC0E-1527-4419-807D-23977D0C09E6}" type="presParOf" srcId="{CB4B66EE-90E1-432D-9B38-0DA63A903977}" destId="{75876457-D8D3-4F58-94D0-0E8F822A02E2}" srcOrd="0" destOrd="0" presId="urn:microsoft.com/office/officeart/2018/2/layout/IconVerticalSolidList"/>
    <dgm:cxn modelId="{E697A3EB-9709-4682-9014-55DC3DDB3211}" type="presParOf" srcId="{CB4B66EE-90E1-432D-9B38-0DA63A903977}" destId="{959D0C6E-89D4-43FC-891B-413A51CA6BA2}" srcOrd="1" destOrd="0" presId="urn:microsoft.com/office/officeart/2018/2/layout/IconVerticalSolidList"/>
    <dgm:cxn modelId="{993089E3-5D85-46EB-8578-28527732B7EE}" type="presParOf" srcId="{CB4B66EE-90E1-432D-9B38-0DA63A903977}" destId="{88A0A487-6EFF-4B90-BF8D-7370BDBA6235}" srcOrd="2" destOrd="0" presId="urn:microsoft.com/office/officeart/2018/2/layout/IconVerticalSolidList"/>
    <dgm:cxn modelId="{8C42543F-AD57-4619-B510-236A8CEBDA19}" type="presParOf" srcId="{CB4B66EE-90E1-432D-9B38-0DA63A903977}" destId="{9B766DA5-36E0-45E8-BDE2-820C3158C793}" srcOrd="3" destOrd="0" presId="urn:microsoft.com/office/officeart/2018/2/layout/IconVerticalSolidList"/>
    <dgm:cxn modelId="{E52B9FC9-4D60-4D45-8984-D2AB3A8F4589}" type="presParOf" srcId="{79F86752-1372-4237-A0AC-E92005AB37C4}" destId="{478D39E6-BCE0-4F33-8758-4BF75DA0FD66}" srcOrd="3" destOrd="0" presId="urn:microsoft.com/office/officeart/2018/2/layout/IconVerticalSolidList"/>
    <dgm:cxn modelId="{D7F9F2DD-FD4B-4319-B237-4FC2A16D4BDD}" type="presParOf" srcId="{79F86752-1372-4237-A0AC-E92005AB37C4}" destId="{92B9B280-4EE1-4DAF-A744-90576FF18ADF}" srcOrd="4" destOrd="0" presId="urn:microsoft.com/office/officeart/2018/2/layout/IconVerticalSolidList"/>
    <dgm:cxn modelId="{2D8F76FB-D7CF-4A47-8A28-1FF5FFEE4248}" type="presParOf" srcId="{92B9B280-4EE1-4DAF-A744-90576FF18ADF}" destId="{8C814A15-634E-4132-9760-8E5EE8103910}" srcOrd="0" destOrd="0" presId="urn:microsoft.com/office/officeart/2018/2/layout/IconVerticalSolidList"/>
    <dgm:cxn modelId="{B40358B1-9026-4943-8E18-02F37156BC7E}" type="presParOf" srcId="{92B9B280-4EE1-4DAF-A744-90576FF18ADF}" destId="{18AE1AD7-8415-490D-8D7B-05BD289E40CA}" srcOrd="1" destOrd="0" presId="urn:microsoft.com/office/officeart/2018/2/layout/IconVerticalSolidList"/>
    <dgm:cxn modelId="{733A4D77-CD6F-4B49-A1E4-F46291801C8D}" type="presParOf" srcId="{92B9B280-4EE1-4DAF-A744-90576FF18ADF}" destId="{24548677-0476-4842-886C-BB5010E0834D}" srcOrd="2" destOrd="0" presId="urn:microsoft.com/office/officeart/2018/2/layout/IconVerticalSolidList"/>
    <dgm:cxn modelId="{165501E7-5D18-4019-8628-5DF99360FF2D}" type="presParOf" srcId="{92B9B280-4EE1-4DAF-A744-90576FF18ADF}" destId="{AC330042-F80C-4704-AC69-7BE85EAD8DB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D674F6-1A7E-4F54-B517-6A7649636785}"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4F6547B3-B337-4115-9B0E-0E0DA77CB94A}">
      <dgm:prSet/>
      <dgm:spPr/>
      <dgm:t>
        <a:bodyPr/>
        <a:lstStyle/>
        <a:p>
          <a:pPr algn="l" rtl="0"/>
          <a:r>
            <a:rPr lang="en-US">
              <a:latin typeface="Calibri Light" panose="020F0302020204030204"/>
            </a:rPr>
            <a:t>A standard DFS implementation puts each vertex of the graph into one of two categories:</a:t>
          </a:r>
          <a:endParaRPr lang="en-US"/>
        </a:p>
      </dgm:t>
    </dgm:pt>
    <dgm:pt modelId="{736F38DD-D065-46FC-ACBF-E04E836E9A16}" type="parTrans" cxnId="{4470439C-30DC-4B04-8DFD-87C7B55FD4B4}">
      <dgm:prSet/>
      <dgm:spPr/>
      <dgm:t>
        <a:bodyPr/>
        <a:lstStyle/>
        <a:p>
          <a:endParaRPr lang="en-US"/>
        </a:p>
      </dgm:t>
    </dgm:pt>
    <dgm:pt modelId="{E796C868-C127-4F3F-8726-D15E3AAD0378}" type="sibTrans" cxnId="{4470439C-30DC-4B04-8DFD-87C7B55FD4B4}">
      <dgm:prSet/>
      <dgm:spPr/>
      <dgm:t>
        <a:bodyPr/>
        <a:lstStyle/>
        <a:p>
          <a:endParaRPr lang="en-US"/>
        </a:p>
      </dgm:t>
    </dgm:pt>
    <dgm:pt modelId="{9E159C9E-D5DC-42DE-8EF6-27286FEA5427}">
      <dgm:prSet/>
      <dgm:spPr/>
      <dgm:t>
        <a:bodyPr/>
        <a:lstStyle/>
        <a:p>
          <a:pPr rtl="0"/>
          <a:r>
            <a:rPr lang="en-US">
              <a:latin typeface="Calibri Light" panose="020F0302020204030204"/>
            </a:rPr>
            <a:t> 1) Visited</a:t>
          </a:r>
          <a:endParaRPr lang="en-US"/>
        </a:p>
      </dgm:t>
    </dgm:pt>
    <dgm:pt modelId="{87E097D2-3208-4FFD-8F65-CC44ED99DB55}" type="parTrans" cxnId="{341E75D5-58C8-4F56-ABC3-61A021DDDDD0}">
      <dgm:prSet/>
      <dgm:spPr/>
      <dgm:t>
        <a:bodyPr/>
        <a:lstStyle/>
        <a:p>
          <a:endParaRPr lang="en-US"/>
        </a:p>
      </dgm:t>
    </dgm:pt>
    <dgm:pt modelId="{1F07154B-6E97-4ABE-86E4-0A63DAB551B9}" type="sibTrans" cxnId="{341E75D5-58C8-4F56-ABC3-61A021DDDDD0}">
      <dgm:prSet/>
      <dgm:spPr/>
      <dgm:t>
        <a:bodyPr/>
        <a:lstStyle/>
        <a:p>
          <a:endParaRPr lang="en-US"/>
        </a:p>
      </dgm:t>
    </dgm:pt>
    <dgm:pt modelId="{520DB28D-8833-459B-BB37-FF9D0E6D745B}">
      <dgm:prSet/>
      <dgm:spPr/>
      <dgm:t>
        <a:bodyPr/>
        <a:lstStyle/>
        <a:p>
          <a:pPr rtl="0"/>
          <a:r>
            <a:rPr lang="en-US">
              <a:latin typeface="Calibri Light" panose="020F0302020204030204"/>
            </a:rPr>
            <a:t>2)  Not</a:t>
          </a:r>
          <a:r>
            <a:rPr lang="en-US"/>
            <a:t> Visited</a:t>
          </a:r>
        </a:p>
      </dgm:t>
    </dgm:pt>
    <dgm:pt modelId="{14D0EB4A-5DBF-480A-8A5E-6E7EB7066CF2}" type="parTrans" cxnId="{F07E604D-2706-4FAD-B548-4F0A6ABF31F7}">
      <dgm:prSet/>
      <dgm:spPr/>
      <dgm:t>
        <a:bodyPr/>
        <a:lstStyle/>
        <a:p>
          <a:endParaRPr lang="en-US"/>
        </a:p>
      </dgm:t>
    </dgm:pt>
    <dgm:pt modelId="{1AC60678-F7BD-4154-BCEA-64C1C10171BA}" type="sibTrans" cxnId="{F07E604D-2706-4FAD-B548-4F0A6ABF31F7}">
      <dgm:prSet/>
      <dgm:spPr/>
      <dgm:t>
        <a:bodyPr/>
        <a:lstStyle/>
        <a:p>
          <a:endParaRPr lang="en-US"/>
        </a:p>
      </dgm:t>
    </dgm:pt>
    <dgm:pt modelId="{44881D61-57FC-46FD-8F91-2B54BE65F1A0}">
      <dgm:prSet/>
      <dgm:spPr/>
      <dgm:t>
        <a:bodyPr/>
        <a:lstStyle/>
        <a:p>
          <a:r>
            <a:rPr lang="en-US" i="1" u="sng" dirty="0"/>
            <a:t>The purpose of the algorithm is to mark each vertex as visited while avoiding cycles.</a:t>
          </a:r>
        </a:p>
      </dgm:t>
    </dgm:pt>
    <dgm:pt modelId="{DC1DB799-259B-4BE9-9DAC-4B6EA87B9379}" type="parTrans" cxnId="{DE16345B-CD30-45DA-887B-AA633C19A1E2}">
      <dgm:prSet/>
      <dgm:spPr/>
      <dgm:t>
        <a:bodyPr/>
        <a:lstStyle/>
        <a:p>
          <a:endParaRPr lang="en-US"/>
        </a:p>
      </dgm:t>
    </dgm:pt>
    <dgm:pt modelId="{66CDCE7D-9BC3-4C68-B72C-0E5EB297DD1C}" type="sibTrans" cxnId="{DE16345B-CD30-45DA-887B-AA633C19A1E2}">
      <dgm:prSet/>
      <dgm:spPr/>
      <dgm:t>
        <a:bodyPr/>
        <a:lstStyle/>
        <a:p>
          <a:endParaRPr lang="en-US"/>
        </a:p>
      </dgm:t>
    </dgm:pt>
    <dgm:pt modelId="{C7A025CF-99EB-4F8D-9CB1-CF7A01048ECF}">
      <dgm:prSet/>
      <dgm:spPr/>
      <dgm:t>
        <a:bodyPr/>
        <a:lstStyle/>
        <a:p>
          <a:r>
            <a:rPr lang="en-US"/>
            <a:t>The DFS algorithm works as follows:</a:t>
          </a:r>
        </a:p>
      </dgm:t>
    </dgm:pt>
    <dgm:pt modelId="{7F732835-0C15-4D90-A77E-79391B8DAB7F}" type="parTrans" cxnId="{2DC8D311-A1BE-4CB0-8E6F-0D8E019831E5}">
      <dgm:prSet/>
      <dgm:spPr/>
      <dgm:t>
        <a:bodyPr/>
        <a:lstStyle/>
        <a:p>
          <a:endParaRPr lang="en-US"/>
        </a:p>
      </dgm:t>
    </dgm:pt>
    <dgm:pt modelId="{18A3F455-D686-4E39-9E40-8BFC573622C6}" type="sibTrans" cxnId="{2DC8D311-A1BE-4CB0-8E6F-0D8E019831E5}">
      <dgm:prSet/>
      <dgm:spPr/>
      <dgm:t>
        <a:bodyPr/>
        <a:lstStyle/>
        <a:p>
          <a:endParaRPr lang="en-US"/>
        </a:p>
      </dgm:t>
    </dgm:pt>
    <dgm:pt modelId="{3CDFD3D2-6970-4837-9F2A-8529BBF4AD13}">
      <dgm:prSet/>
      <dgm:spPr/>
      <dgm:t>
        <a:bodyPr/>
        <a:lstStyle/>
        <a:p>
          <a:pPr rtl="0"/>
          <a:r>
            <a:rPr lang="en-US">
              <a:latin typeface="Calibri Light" panose="020F0302020204030204"/>
            </a:rPr>
            <a:t> 1) Start</a:t>
          </a:r>
          <a:r>
            <a:rPr lang="en-US"/>
            <a:t> by putting any one of the graph's vertices on top of a stack.</a:t>
          </a:r>
        </a:p>
      </dgm:t>
    </dgm:pt>
    <dgm:pt modelId="{7478370C-60C2-40E9-9B26-FF88EE68577F}" type="parTrans" cxnId="{5CE26FC8-D158-48C1-8CF2-512939CAE799}">
      <dgm:prSet/>
      <dgm:spPr/>
      <dgm:t>
        <a:bodyPr/>
        <a:lstStyle/>
        <a:p>
          <a:endParaRPr lang="en-US"/>
        </a:p>
      </dgm:t>
    </dgm:pt>
    <dgm:pt modelId="{3A561F13-CFC4-4348-803B-D9894ABFB7D6}" type="sibTrans" cxnId="{5CE26FC8-D158-48C1-8CF2-512939CAE799}">
      <dgm:prSet/>
      <dgm:spPr/>
      <dgm:t>
        <a:bodyPr/>
        <a:lstStyle/>
        <a:p>
          <a:endParaRPr lang="en-US"/>
        </a:p>
      </dgm:t>
    </dgm:pt>
    <dgm:pt modelId="{9AE327F0-61C6-41F2-B0EB-123CB097F033}">
      <dgm:prSet/>
      <dgm:spPr/>
      <dgm:t>
        <a:bodyPr/>
        <a:lstStyle/>
        <a:p>
          <a:pPr rtl="0"/>
          <a:r>
            <a:rPr lang="en-US">
              <a:latin typeface="Calibri Light" panose="020F0302020204030204"/>
            </a:rPr>
            <a:t> 2) Take</a:t>
          </a:r>
          <a:r>
            <a:rPr lang="en-US"/>
            <a:t> the top item of the stack and add it to the visited list.</a:t>
          </a:r>
        </a:p>
      </dgm:t>
    </dgm:pt>
    <dgm:pt modelId="{CEB3275C-D512-4CEB-A1A2-9512178C50A8}" type="parTrans" cxnId="{C3FBD43E-E4CA-46DE-B7ED-041A2D504282}">
      <dgm:prSet/>
      <dgm:spPr/>
      <dgm:t>
        <a:bodyPr/>
        <a:lstStyle/>
        <a:p>
          <a:endParaRPr lang="en-US"/>
        </a:p>
      </dgm:t>
    </dgm:pt>
    <dgm:pt modelId="{32B33376-F929-4607-836E-A024D9C044EF}" type="sibTrans" cxnId="{C3FBD43E-E4CA-46DE-B7ED-041A2D504282}">
      <dgm:prSet/>
      <dgm:spPr/>
      <dgm:t>
        <a:bodyPr/>
        <a:lstStyle/>
        <a:p>
          <a:endParaRPr lang="en-US"/>
        </a:p>
      </dgm:t>
    </dgm:pt>
    <dgm:pt modelId="{4D45EDD3-DC2B-4264-B061-E9D59BCD5534}">
      <dgm:prSet/>
      <dgm:spPr/>
      <dgm:t>
        <a:bodyPr/>
        <a:lstStyle/>
        <a:p>
          <a:pPr rtl="0"/>
          <a:r>
            <a:rPr lang="en-US">
              <a:latin typeface="Calibri Light" panose="020F0302020204030204"/>
            </a:rPr>
            <a:t> 3) </a:t>
          </a:r>
          <a:r>
            <a:rPr lang="en-US"/>
            <a:t>Create a list of that vertex's adjacent nodes.</a:t>
          </a:r>
          <a:r>
            <a:rPr lang="en-US">
              <a:latin typeface="Calibri Light" panose="020F0302020204030204"/>
            </a:rPr>
            <a:t> </a:t>
          </a:r>
        </a:p>
      </dgm:t>
    </dgm:pt>
    <dgm:pt modelId="{A9D4F961-66A8-4AB9-9EE4-06FDA19CD641}" type="parTrans" cxnId="{A2932D38-CACD-409F-A74A-43CCD22EAA29}">
      <dgm:prSet/>
      <dgm:spPr/>
      <dgm:t>
        <a:bodyPr/>
        <a:lstStyle/>
        <a:p>
          <a:endParaRPr lang="en-US"/>
        </a:p>
      </dgm:t>
    </dgm:pt>
    <dgm:pt modelId="{B1445BD0-0403-442B-AD8D-872BB6B13DD1}" type="sibTrans" cxnId="{A2932D38-CACD-409F-A74A-43CCD22EAA29}">
      <dgm:prSet/>
      <dgm:spPr/>
      <dgm:t>
        <a:bodyPr/>
        <a:lstStyle/>
        <a:p>
          <a:endParaRPr lang="en-US"/>
        </a:p>
      </dgm:t>
    </dgm:pt>
    <dgm:pt modelId="{28636D2B-C9D1-4527-83ED-6677C1B9299A}">
      <dgm:prSet/>
      <dgm:spPr/>
      <dgm:t>
        <a:bodyPr/>
        <a:lstStyle/>
        <a:p>
          <a:pPr rtl="0"/>
          <a:r>
            <a:rPr lang="en-US">
              <a:latin typeface="Calibri Light" panose="020F0302020204030204"/>
            </a:rPr>
            <a:t> 4) Keep</a:t>
          </a:r>
          <a:r>
            <a:rPr lang="en-US"/>
            <a:t> repeating steps 2 and 3 until the stack is empty.</a:t>
          </a:r>
        </a:p>
      </dgm:t>
    </dgm:pt>
    <dgm:pt modelId="{C4764A79-D41D-4C6C-8180-F2F84CCAADE8}" type="parTrans" cxnId="{A1170D04-2320-46D1-9E6A-FC3FF8BA577F}">
      <dgm:prSet/>
      <dgm:spPr/>
      <dgm:t>
        <a:bodyPr/>
        <a:lstStyle/>
        <a:p>
          <a:endParaRPr lang="en-US"/>
        </a:p>
      </dgm:t>
    </dgm:pt>
    <dgm:pt modelId="{CCD7A772-3D02-4E85-A975-8E3C8FC98AD6}" type="sibTrans" cxnId="{A1170D04-2320-46D1-9E6A-FC3FF8BA577F}">
      <dgm:prSet/>
      <dgm:spPr/>
      <dgm:t>
        <a:bodyPr/>
        <a:lstStyle/>
        <a:p>
          <a:endParaRPr lang="en-US"/>
        </a:p>
      </dgm:t>
    </dgm:pt>
    <dgm:pt modelId="{8A52F27E-4ABE-4DA3-AB17-DBBAD00FE8A7}">
      <dgm:prSet phldr="0"/>
      <dgm:spPr/>
      <dgm:t>
        <a:bodyPr/>
        <a:lstStyle/>
        <a:p>
          <a:r>
            <a:rPr lang="en-US"/>
            <a:t>Add the ones which aren't in the visited list to the top of the stack.</a:t>
          </a:r>
        </a:p>
      </dgm:t>
    </dgm:pt>
    <dgm:pt modelId="{07EED18C-CE37-4A59-8EB8-3A9CE904BE70}" type="parTrans" cxnId="{065FC1E0-CDA5-42FF-BD7F-D9A04647464E}">
      <dgm:prSet/>
      <dgm:spPr/>
      <dgm:t>
        <a:bodyPr/>
        <a:lstStyle/>
        <a:p>
          <a:endParaRPr lang="en-CA"/>
        </a:p>
      </dgm:t>
    </dgm:pt>
    <dgm:pt modelId="{BE3D1EF8-4475-4BC8-971A-1FC851E58D10}" type="sibTrans" cxnId="{065FC1E0-CDA5-42FF-BD7F-D9A04647464E}">
      <dgm:prSet/>
      <dgm:spPr/>
      <dgm:t>
        <a:bodyPr/>
        <a:lstStyle/>
        <a:p>
          <a:endParaRPr lang="en-CA"/>
        </a:p>
      </dgm:t>
    </dgm:pt>
    <dgm:pt modelId="{B7D1102F-DF98-4CCF-9DDE-EAD3F4FF488F}" type="pres">
      <dgm:prSet presAssocID="{2CD674F6-1A7E-4F54-B517-6A7649636785}" presName="vert0" presStyleCnt="0">
        <dgm:presLayoutVars>
          <dgm:dir/>
          <dgm:animOne val="branch"/>
          <dgm:animLvl val="lvl"/>
        </dgm:presLayoutVars>
      </dgm:prSet>
      <dgm:spPr/>
      <dgm:t>
        <a:bodyPr/>
        <a:lstStyle/>
        <a:p>
          <a:endParaRPr lang="en-CA"/>
        </a:p>
      </dgm:t>
    </dgm:pt>
    <dgm:pt modelId="{BB4D0794-F6A6-419A-B385-78F0CD9FFFA3}" type="pres">
      <dgm:prSet presAssocID="{4F6547B3-B337-4115-9B0E-0E0DA77CB94A}" presName="thickLine" presStyleLbl="alignNode1" presStyleIdx="0" presStyleCnt="10"/>
      <dgm:spPr/>
    </dgm:pt>
    <dgm:pt modelId="{83BA2E4C-11C2-45E5-A181-B6DFC50C6872}" type="pres">
      <dgm:prSet presAssocID="{4F6547B3-B337-4115-9B0E-0E0DA77CB94A}" presName="horz1" presStyleCnt="0"/>
      <dgm:spPr/>
    </dgm:pt>
    <dgm:pt modelId="{D5F2A2C0-4E82-4638-BE39-CB61A4C75348}" type="pres">
      <dgm:prSet presAssocID="{4F6547B3-B337-4115-9B0E-0E0DA77CB94A}" presName="tx1" presStyleLbl="revTx" presStyleIdx="0" presStyleCnt="10"/>
      <dgm:spPr/>
      <dgm:t>
        <a:bodyPr/>
        <a:lstStyle/>
        <a:p>
          <a:endParaRPr lang="en-CA"/>
        </a:p>
      </dgm:t>
    </dgm:pt>
    <dgm:pt modelId="{8F81340A-F906-4B64-997D-5003E9F4A406}" type="pres">
      <dgm:prSet presAssocID="{4F6547B3-B337-4115-9B0E-0E0DA77CB94A}" presName="vert1" presStyleCnt="0"/>
      <dgm:spPr/>
    </dgm:pt>
    <dgm:pt modelId="{2FEB0ED2-6CCA-4C67-A740-EE9AC5B8175B}" type="pres">
      <dgm:prSet presAssocID="{9E159C9E-D5DC-42DE-8EF6-27286FEA5427}" presName="thickLine" presStyleLbl="alignNode1" presStyleIdx="1" presStyleCnt="10"/>
      <dgm:spPr/>
    </dgm:pt>
    <dgm:pt modelId="{EFFA66BA-076B-404F-8F1A-C078292A4B3A}" type="pres">
      <dgm:prSet presAssocID="{9E159C9E-D5DC-42DE-8EF6-27286FEA5427}" presName="horz1" presStyleCnt="0"/>
      <dgm:spPr/>
    </dgm:pt>
    <dgm:pt modelId="{8F5B8980-9111-40C9-BCCF-44099A237E03}" type="pres">
      <dgm:prSet presAssocID="{9E159C9E-D5DC-42DE-8EF6-27286FEA5427}" presName="tx1" presStyleLbl="revTx" presStyleIdx="1" presStyleCnt="10"/>
      <dgm:spPr/>
      <dgm:t>
        <a:bodyPr/>
        <a:lstStyle/>
        <a:p>
          <a:endParaRPr lang="en-CA"/>
        </a:p>
      </dgm:t>
    </dgm:pt>
    <dgm:pt modelId="{B613EFF4-8467-4A59-94E5-1B38AE9C6E84}" type="pres">
      <dgm:prSet presAssocID="{9E159C9E-D5DC-42DE-8EF6-27286FEA5427}" presName="vert1" presStyleCnt="0"/>
      <dgm:spPr/>
    </dgm:pt>
    <dgm:pt modelId="{52124F33-FF3B-41D3-BD5D-86038BE23228}" type="pres">
      <dgm:prSet presAssocID="{520DB28D-8833-459B-BB37-FF9D0E6D745B}" presName="thickLine" presStyleLbl="alignNode1" presStyleIdx="2" presStyleCnt="10"/>
      <dgm:spPr/>
    </dgm:pt>
    <dgm:pt modelId="{15140A45-9E74-485D-A2C0-3EF7A380EE48}" type="pres">
      <dgm:prSet presAssocID="{520DB28D-8833-459B-BB37-FF9D0E6D745B}" presName="horz1" presStyleCnt="0"/>
      <dgm:spPr/>
    </dgm:pt>
    <dgm:pt modelId="{24763509-0F91-4470-9C14-C6EC849845FC}" type="pres">
      <dgm:prSet presAssocID="{520DB28D-8833-459B-BB37-FF9D0E6D745B}" presName="tx1" presStyleLbl="revTx" presStyleIdx="2" presStyleCnt="10"/>
      <dgm:spPr/>
      <dgm:t>
        <a:bodyPr/>
        <a:lstStyle/>
        <a:p>
          <a:endParaRPr lang="en-CA"/>
        </a:p>
      </dgm:t>
    </dgm:pt>
    <dgm:pt modelId="{A00A664A-D849-4056-B07F-A7C162A54A51}" type="pres">
      <dgm:prSet presAssocID="{520DB28D-8833-459B-BB37-FF9D0E6D745B}" presName="vert1" presStyleCnt="0"/>
      <dgm:spPr/>
    </dgm:pt>
    <dgm:pt modelId="{35D72CC9-604B-4738-BCA8-3F5C7288E09B}" type="pres">
      <dgm:prSet presAssocID="{44881D61-57FC-46FD-8F91-2B54BE65F1A0}" presName="thickLine" presStyleLbl="alignNode1" presStyleIdx="3" presStyleCnt="10"/>
      <dgm:spPr/>
    </dgm:pt>
    <dgm:pt modelId="{9D53643D-1F3E-4919-B738-376AB3247FAB}" type="pres">
      <dgm:prSet presAssocID="{44881D61-57FC-46FD-8F91-2B54BE65F1A0}" presName="horz1" presStyleCnt="0"/>
      <dgm:spPr/>
    </dgm:pt>
    <dgm:pt modelId="{5CC4F10E-B517-4F56-A604-DB60F541E488}" type="pres">
      <dgm:prSet presAssocID="{44881D61-57FC-46FD-8F91-2B54BE65F1A0}" presName="tx1" presStyleLbl="revTx" presStyleIdx="3" presStyleCnt="10"/>
      <dgm:spPr/>
      <dgm:t>
        <a:bodyPr/>
        <a:lstStyle/>
        <a:p>
          <a:endParaRPr lang="en-CA"/>
        </a:p>
      </dgm:t>
    </dgm:pt>
    <dgm:pt modelId="{B61770A6-DE65-458A-B54F-675F904C4EBD}" type="pres">
      <dgm:prSet presAssocID="{44881D61-57FC-46FD-8F91-2B54BE65F1A0}" presName="vert1" presStyleCnt="0"/>
      <dgm:spPr/>
    </dgm:pt>
    <dgm:pt modelId="{AF5CCD4E-4B4D-41E3-B2FE-854F76D0A6A9}" type="pres">
      <dgm:prSet presAssocID="{C7A025CF-99EB-4F8D-9CB1-CF7A01048ECF}" presName="thickLine" presStyleLbl="alignNode1" presStyleIdx="4" presStyleCnt="10"/>
      <dgm:spPr/>
    </dgm:pt>
    <dgm:pt modelId="{5F3B7429-AB64-4FAD-963A-DC6AEA3757E7}" type="pres">
      <dgm:prSet presAssocID="{C7A025CF-99EB-4F8D-9CB1-CF7A01048ECF}" presName="horz1" presStyleCnt="0"/>
      <dgm:spPr/>
    </dgm:pt>
    <dgm:pt modelId="{795A94CF-972D-47F6-8AE5-C54535D8AD7D}" type="pres">
      <dgm:prSet presAssocID="{C7A025CF-99EB-4F8D-9CB1-CF7A01048ECF}" presName="tx1" presStyleLbl="revTx" presStyleIdx="4" presStyleCnt="10"/>
      <dgm:spPr/>
      <dgm:t>
        <a:bodyPr/>
        <a:lstStyle/>
        <a:p>
          <a:endParaRPr lang="en-CA"/>
        </a:p>
      </dgm:t>
    </dgm:pt>
    <dgm:pt modelId="{C71491D9-3DE4-427D-AD8C-540D59929087}" type="pres">
      <dgm:prSet presAssocID="{C7A025CF-99EB-4F8D-9CB1-CF7A01048ECF}" presName="vert1" presStyleCnt="0"/>
      <dgm:spPr/>
    </dgm:pt>
    <dgm:pt modelId="{211E2C37-C08C-4897-A3A0-00747460A58C}" type="pres">
      <dgm:prSet presAssocID="{3CDFD3D2-6970-4837-9F2A-8529BBF4AD13}" presName="thickLine" presStyleLbl="alignNode1" presStyleIdx="5" presStyleCnt="10"/>
      <dgm:spPr/>
    </dgm:pt>
    <dgm:pt modelId="{1E08007B-68B5-46E5-B293-A0562341730F}" type="pres">
      <dgm:prSet presAssocID="{3CDFD3D2-6970-4837-9F2A-8529BBF4AD13}" presName="horz1" presStyleCnt="0"/>
      <dgm:spPr/>
    </dgm:pt>
    <dgm:pt modelId="{61376D1A-788F-46F9-AA5F-03D975B85B3E}" type="pres">
      <dgm:prSet presAssocID="{3CDFD3D2-6970-4837-9F2A-8529BBF4AD13}" presName="tx1" presStyleLbl="revTx" presStyleIdx="5" presStyleCnt="10"/>
      <dgm:spPr/>
      <dgm:t>
        <a:bodyPr/>
        <a:lstStyle/>
        <a:p>
          <a:endParaRPr lang="en-CA"/>
        </a:p>
      </dgm:t>
    </dgm:pt>
    <dgm:pt modelId="{A736F17C-4C3E-4699-87EE-F296C51182CB}" type="pres">
      <dgm:prSet presAssocID="{3CDFD3D2-6970-4837-9F2A-8529BBF4AD13}" presName="vert1" presStyleCnt="0"/>
      <dgm:spPr/>
    </dgm:pt>
    <dgm:pt modelId="{ADFD9CC8-94E3-4149-9159-2F597F4E210E}" type="pres">
      <dgm:prSet presAssocID="{9AE327F0-61C6-41F2-B0EB-123CB097F033}" presName="thickLine" presStyleLbl="alignNode1" presStyleIdx="6" presStyleCnt="10"/>
      <dgm:spPr/>
    </dgm:pt>
    <dgm:pt modelId="{53D7FD19-E29F-4DFE-8397-3A0481B77066}" type="pres">
      <dgm:prSet presAssocID="{9AE327F0-61C6-41F2-B0EB-123CB097F033}" presName="horz1" presStyleCnt="0"/>
      <dgm:spPr/>
    </dgm:pt>
    <dgm:pt modelId="{CA7E05E6-E1FD-4622-8CA4-59B7F8AE51D7}" type="pres">
      <dgm:prSet presAssocID="{9AE327F0-61C6-41F2-B0EB-123CB097F033}" presName="tx1" presStyleLbl="revTx" presStyleIdx="6" presStyleCnt="10"/>
      <dgm:spPr/>
      <dgm:t>
        <a:bodyPr/>
        <a:lstStyle/>
        <a:p>
          <a:endParaRPr lang="en-CA"/>
        </a:p>
      </dgm:t>
    </dgm:pt>
    <dgm:pt modelId="{4CFB81F4-7096-4343-AA28-0F56C3B03575}" type="pres">
      <dgm:prSet presAssocID="{9AE327F0-61C6-41F2-B0EB-123CB097F033}" presName="vert1" presStyleCnt="0"/>
      <dgm:spPr/>
    </dgm:pt>
    <dgm:pt modelId="{04E4E3DE-EA08-4C95-B719-212A33C442CC}" type="pres">
      <dgm:prSet presAssocID="{4D45EDD3-DC2B-4264-B061-E9D59BCD5534}" presName="thickLine" presStyleLbl="alignNode1" presStyleIdx="7" presStyleCnt="10"/>
      <dgm:spPr/>
    </dgm:pt>
    <dgm:pt modelId="{A48F9272-6552-4908-83EE-BFF97E5EACC0}" type="pres">
      <dgm:prSet presAssocID="{4D45EDD3-DC2B-4264-B061-E9D59BCD5534}" presName="horz1" presStyleCnt="0"/>
      <dgm:spPr/>
    </dgm:pt>
    <dgm:pt modelId="{0990EFCF-5E59-4172-AD9A-C90BAC32BC12}" type="pres">
      <dgm:prSet presAssocID="{4D45EDD3-DC2B-4264-B061-E9D59BCD5534}" presName="tx1" presStyleLbl="revTx" presStyleIdx="7" presStyleCnt="10"/>
      <dgm:spPr/>
      <dgm:t>
        <a:bodyPr/>
        <a:lstStyle/>
        <a:p>
          <a:endParaRPr lang="en-CA"/>
        </a:p>
      </dgm:t>
    </dgm:pt>
    <dgm:pt modelId="{71226AB5-C7D7-49A6-92E7-8E3501D0879C}" type="pres">
      <dgm:prSet presAssocID="{4D45EDD3-DC2B-4264-B061-E9D59BCD5534}" presName="vert1" presStyleCnt="0"/>
      <dgm:spPr/>
    </dgm:pt>
    <dgm:pt modelId="{DDA09289-C28E-4CE1-901E-024ED9C9B428}" type="pres">
      <dgm:prSet presAssocID="{8A52F27E-4ABE-4DA3-AB17-DBBAD00FE8A7}" presName="thickLine" presStyleLbl="alignNode1" presStyleIdx="8" presStyleCnt="10"/>
      <dgm:spPr/>
    </dgm:pt>
    <dgm:pt modelId="{273B19D7-F363-42AE-B4E0-A225030BC38D}" type="pres">
      <dgm:prSet presAssocID="{8A52F27E-4ABE-4DA3-AB17-DBBAD00FE8A7}" presName="horz1" presStyleCnt="0"/>
      <dgm:spPr/>
    </dgm:pt>
    <dgm:pt modelId="{DF033FE9-451B-4D95-A1CB-7B78C7010EE1}" type="pres">
      <dgm:prSet presAssocID="{8A52F27E-4ABE-4DA3-AB17-DBBAD00FE8A7}" presName="tx1" presStyleLbl="revTx" presStyleIdx="8" presStyleCnt="10"/>
      <dgm:spPr/>
      <dgm:t>
        <a:bodyPr/>
        <a:lstStyle/>
        <a:p>
          <a:endParaRPr lang="en-CA"/>
        </a:p>
      </dgm:t>
    </dgm:pt>
    <dgm:pt modelId="{A2771FD8-63EE-40AF-8BD3-F9A3AE7997B8}" type="pres">
      <dgm:prSet presAssocID="{8A52F27E-4ABE-4DA3-AB17-DBBAD00FE8A7}" presName="vert1" presStyleCnt="0"/>
      <dgm:spPr/>
    </dgm:pt>
    <dgm:pt modelId="{BB3FF2A7-CB1A-4585-AB80-7D420954A15E}" type="pres">
      <dgm:prSet presAssocID="{28636D2B-C9D1-4527-83ED-6677C1B9299A}" presName="thickLine" presStyleLbl="alignNode1" presStyleIdx="9" presStyleCnt="10"/>
      <dgm:spPr/>
    </dgm:pt>
    <dgm:pt modelId="{D9F6534C-0E9F-40E9-B9F9-06A64C50AAB4}" type="pres">
      <dgm:prSet presAssocID="{28636D2B-C9D1-4527-83ED-6677C1B9299A}" presName="horz1" presStyleCnt="0"/>
      <dgm:spPr/>
    </dgm:pt>
    <dgm:pt modelId="{1C69F35B-1906-42A6-A17E-5B4469FF8B91}" type="pres">
      <dgm:prSet presAssocID="{28636D2B-C9D1-4527-83ED-6677C1B9299A}" presName="tx1" presStyleLbl="revTx" presStyleIdx="9" presStyleCnt="10"/>
      <dgm:spPr/>
      <dgm:t>
        <a:bodyPr/>
        <a:lstStyle/>
        <a:p>
          <a:endParaRPr lang="en-CA"/>
        </a:p>
      </dgm:t>
    </dgm:pt>
    <dgm:pt modelId="{DD692336-C88A-4D31-B531-95F602E9D8CD}" type="pres">
      <dgm:prSet presAssocID="{28636D2B-C9D1-4527-83ED-6677C1B9299A}" presName="vert1" presStyleCnt="0"/>
      <dgm:spPr/>
    </dgm:pt>
  </dgm:ptLst>
  <dgm:cxnLst>
    <dgm:cxn modelId="{4470439C-30DC-4B04-8DFD-87C7B55FD4B4}" srcId="{2CD674F6-1A7E-4F54-B517-6A7649636785}" destId="{4F6547B3-B337-4115-9B0E-0E0DA77CB94A}" srcOrd="0" destOrd="0" parTransId="{736F38DD-D065-46FC-ACBF-E04E836E9A16}" sibTransId="{E796C868-C127-4F3F-8726-D15E3AAD0378}"/>
    <dgm:cxn modelId="{DE16345B-CD30-45DA-887B-AA633C19A1E2}" srcId="{2CD674F6-1A7E-4F54-B517-6A7649636785}" destId="{44881D61-57FC-46FD-8F91-2B54BE65F1A0}" srcOrd="3" destOrd="0" parTransId="{DC1DB799-259B-4BE9-9DAC-4B6EA87B9379}" sibTransId="{66CDCE7D-9BC3-4C68-B72C-0E5EB297DD1C}"/>
    <dgm:cxn modelId="{C3FBD43E-E4CA-46DE-B7ED-041A2D504282}" srcId="{2CD674F6-1A7E-4F54-B517-6A7649636785}" destId="{9AE327F0-61C6-41F2-B0EB-123CB097F033}" srcOrd="6" destOrd="0" parTransId="{CEB3275C-D512-4CEB-A1A2-9512178C50A8}" sibTransId="{32B33376-F929-4607-836E-A024D9C044EF}"/>
    <dgm:cxn modelId="{95210312-E988-45C4-9CDE-C6940C94278D}" type="presOf" srcId="{9AE327F0-61C6-41F2-B0EB-123CB097F033}" destId="{CA7E05E6-E1FD-4622-8CA4-59B7F8AE51D7}" srcOrd="0" destOrd="0" presId="urn:microsoft.com/office/officeart/2008/layout/LinedList"/>
    <dgm:cxn modelId="{2DC8D311-A1BE-4CB0-8E6F-0D8E019831E5}" srcId="{2CD674F6-1A7E-4F54-B517-6A7649636785}" destId="{C7A025CF-99EB-4F8D-9CB1-CF7A01048ECF}" srcOrd="4" destOrd="0" parTransId="{7F732835-0C15-4D90-A77E-79391B8DAB7F}" sibTransId="{18A3F455-D686-4E39-9E40-8BFC573622C6}"/>
    <dgm:cxn modelId="{47C650F8-08F7-44D4-B767-C235D8DBE6B3}" type="presOf" srcId="{28636D2B-C9D1-4527-83ED-6677C1B9299A}" destId="{1C69F35B-1906-42A6-A17E-5B4469FF8B91}" srcOrd="0" destOrd="0" presId="urn:microsoft.com/office/officeart/2008/layout/LinedList"/>
    <dgm:cxn modelId="{C828E2A8-A706-4F59-8AFB-43806BACEF9A}" type="presOf" srcId="{44881D61-57FC-46FD-8F91-2B54BE65F1A0}" destId="{5CC4F10E-B517-4F56-A604-DB60F541E488}" srcOrd="0" destOrd="0" presId="urn:microsoft.com/office/officeart/2008/layout/LinedList"/>
    <dgm:cxn modelId="{537C3367-9864-48A9-A345-4180BF530224}" type="presOf" srcId="{520DB28D-8833-459B-BB37-FF9D0E6D745B}" destId="{24763509-0F91-4470-9C14-C6EC849845FC}" srcOrd="0" destOrd="0" presId="urn:microsoft.com/office/officeart/2008/layout/LinedList"/>
    <dgm:cxn modelId="{A1170D04-2320-46D1-9E6A-FC3FF8BA577F}" srcId="{2CD674F6-1A7E-4F54-B517-6A7649636785}" destId="{28636D2B-C9D1-4527-83ED-6677C1B9299A}" srcOrd="9" destOrd="0" parTransId="{C4764A79-D41D-4C6C-8180-F2F84CCAADE8}" sibTransId="{CCD7A772-3D02-4E85-A975-8E3C8FC98AD6}"/>
    <dgm:cxn modelId="{B78899FC-7233-4D7F-8316-373C733AAB1A}" type="presOf" srcId="{4D45EDD3-DC2B-4264-B061-E9D59BCD5534}" destId="{0990EFCF-5E59-4172-AD9A-C90BAC32BC12}" srcOrd="0" destOrd="0" presId="urn:microsoft.com/office/officeart/2008/layout/LinedList"/>
    <dgm:cxn modelId="{A2932D38-CACD-409F-A74A-43CCD22EAA29}" srcId="{2CD674F6-1A7E-4F54-B517-6A7649636785}" destId="{4D45EDD3-DC2B-4264-B061-E9D59BCD5534}" srcOrd="7" destOrd="0" parTransId="{A9D4F961-66A8-4AB9-9EE4-06FDA19CD641}" sibTransId="{B1445BD0-0403-442B-AD8D-872BB6B13DD1}"/>
    <dgm:cxn modelId="{F07E604D-2706-4FAD-B548-4F0A6ABF31F7}" srcId="{2CD674F6-1A7E-4F54-B517-6A7649636785}" destId="{520DB28D-8833-459B-BB37-FF9D0E6D745B}" srcOrd="2" destOrd="0" parTransId="{14D0EB4A-5DBF-480A-8A5E-6E7EB7066CF2}" sibTransId="{1AC60678-F7BD-4154-BCEA-64C1C10171BA}"/>
    <dgm:cxn modelId="{341E75D5-58C8-4F56-ABC3-61A021DDDDD0}" srcId="{2CD674F6-1A7E-4F54-B517-6A7649636785}" destId="{9E159C9E-D5DC-42DE-8EF6-27286FEA5427}" srcOrd="1" destOrd="0" parTransId="{87E097D2-3208-4FFD-8F65-CC44ED99DB55}" sibTransId="{1F07154B-6E97-4ABE-86E4-0A63DAB551B9}"/>
    <dgm:cxn modelId="{7E51810B-CBEC-4421-9D74-AA3CA1280BB4}" type="presOf" srcId="{4F6547B3-B337-4115-9B0E-0E0DA77CB94A}" destId="{D5F2A2C0-4E82-4638-BE39-CB61A4C75348}" srcOrd="0" destOrd="0" presId="urn:microsoft.com/office/officeart/2008/layout/LinedList"/>
    <dgm:cxn modelId="{19F63DD0-0F2B-4799-9C59-73B5F02F588C}" type="presOf" srcId="{3CDFD3D2-6970-4837-9F2A-8529BBF4AD13}" destId="{61376D1A-788F-46F9-AA5F-03D975B85B3E}" srcOrd="0" destOrd="0" presId="urn:microsoft.com/office/officeart/2008/layout/LinedList"/>
    <dgm:cxn modelId="{C79BDE53-9537-4B8F-958D-1CF66C513B57}" type="presOf" srcId="{9E159C9E-D5DC-42DE-8EF6-27286FEA5427}" destId="{8F5B8980-9111-40C9-BCCF-44099A237E03}" srcOrd="0" destOrd="0" presId="urn:microsoft.com/office/officeart/2008/layout/LinedList"/>
    <dgm:cxn modelId="{5CE26FC8-D158-48C1-8CF2-512939CAE799}" srcId="{2CD674F6-1A7E-4F54-B517-6A7649636785}" destId="{3CDFD3D2-6970-4837-9F2A-8529BBF4AD13}" srcOrd="5" destOrd="0" parTransId="{7478370C-60C2-40E9-9B26-FF88EE68577F}" sibTransId="{3A561F13-CFC4-4348-803B-D9894ABFB7D6}"/>
    <dgm:cxn modelId="{86F028D3-7DA8-4ABC-9100-B563B31D9342}" type="presOf" srcId="{C7A025CF-99EB-4F8D-9CB1-CF7A01048ECF}" destId="{795A94CF-972D-47F6-8AE5-C54535D8AD7D}" srcOrd="0" destOrd="0" presId="urn:microsoft.com/office/officeart/2008/layout/LinedList"/>
    <dgm:cxn modelId="{D53BE914-F58A-4818-A259-848171DEF4C0}" type="presOf" srcId="{8A52F27E-4ABE-4DA3-AB17-DBBAD00FE8A7}" destId="{DF033FE9-451B-4D95-A1CB-7B78C7010EE1}" srcOrd="0" destOrd="0" presId="urn:microsoft.com/office/officeart/2008/layout/LinedList"/>
    <dgm:cxn modelId="{0805AB75-2F2B-4281-B0C1-1771EBCC77B3}" type="presOf" srcId="{2CD674F6-1A7E-4F54-B517-6A7649636785}" destId="{B7D1102F-DF98-4CCF-9DDE-EAD3F4FF488F}" srcOrd="0" destOrd="0" presId="urn:microsoft.com/office/officeart/2008/layout/LinedList"/>
    <dgm:cxn modelId="{065FC1E0-CDA5-42FF-BD7F-D9A04647464E}" srcId="{2CD674F6-1A7E-4F54-B517-6A7649636785}" destId="{8A52F27E-4ABE-4DA3-AB17-DBBAD00FE8A7}" srcOrd="8" destOrd="0" parTransId="{07EED18C-CE37-4A59-8EB8-3A9CE904BE70}" sibTransId="{BE3D1EF8-4475-4BC8-971A-1FC851E58D10}"/>
    <dgm:cxn modelId="{A791F514-4127-40F9-8AB7-15D33BD3EBFC}" type="presParOf" srcId="{B7D1102F-DF98-4CCF-9DDE-EAD3F4FF488F}" destId="{BB4D0794-F6A6-419A-B385-78F0CD9FFFA3}" srcOrd="0" destOrd="0" presId="urn:microsoft.com/office/officeart/2008/layout/LinedList"/>
    <dgm:cxn modelId="{BBCB3238-8458-48D3-8805-FE1CD7F7B7B4}" type="presParOf" srcId="{B7D1102F-DF98-4CCF-9DDE-EAD3F4FF488F}" destId="{83BA2E4C-11C2-45E5-A181-B6DFC50C6872}" srcOrd="1" destOrd="0" presId="urn:microsoft.com/office/officeart/2008/layout/LinedList"/>
    <dgm:cxn modelId="{61463446-8987-4A9E-9722-A4E0E9956869}" type="presParOf" srcId="{83BA2E4C-11C2-45E5-A181-B6DFC50C6872}" destId="{D5F2A2C0-4E82-4638-BE39-CB61A4C75348}" srcOrd="0" destOrd="0" presId="urn:microsoft.com/office/officeart/2008/layout/LinedList"/>
    <dgm:cxn modelId="{024E6E3C-584B-4134-B96F-43459F0B8695}" type="presParOf" srcId="{83BA2E4C-11C2-45E5-A181-B6DFC50C6872}" destId="{8F81340A-F906-4B64-997D-5003E9F4A406}" srcOrd="1" destOrd="0" presId="urn:microsoft.com/office/officeart/2008/layout/LinedList"/>
    <dgm:cxn modelId="{06C15C55-E25F-411B-9C2D-DA393A826015}" type="presParOf" srcId="{B7D1102F-DF98-4CCF-9DDE-EAD3F4FF488F}" destId="{2FEB0ED2-6CCA-4C67-A740-EE9AC5B8175B}" srcOrd="2" destOrd="0" presId="urn:microsoft.com/office/officeart/2008/layout/LinedList"/>
    <dgm:cxn modelId="{AFC621E4-95A4-4C3B-A766-4D138D6B10F8}" type="presParOf" srcId="{B7D1102F-DF98-4CCF-9DDE-EAD3F4FF488F}" destId="{EFFA66BA-076B-404F-8F1A-C078292A4B3A}" srcOrd="3" destOrd="0" presId="urn:microsoft.com/office/officeart/2008/layout/LinedList"/>
    <dgm:cxn modelId="{6AC5E126-9E2A-4BAB-8383-75D07106986B}" type="presParOf" srcId="{EFFA66BA-076B-404F-8F1A-C078292A4B3A}" destId="{8F5B8980-9111-40C9-BCCF-44099A237E03}" srcOrd="0" destOrd="0" presId="urn:microsoft.com/office/officeart/2008/layout/LinedList"/>
    <dgm:cxn modelId="{8E7ED6E8-49C0-49DB-BB72-B8EC48F3826C}" type="presParOf" srcId="{EFFA66BA-076B-404F-8F1A-C078292A4B3A}" destId="{B613EFF4-8467-4A59-94E5-1B38AE9C6E84}" srcOrd="1" destOrd="0" presId="urn:microsoft.com/office/officeart/2008/layout/LinedList"/>
    <dgm:cxn modelId="{F194638C-1301-4614-AAC2-1D30A4575E5B}" type="presParOf" srcId="{B7D1102F-DF98-4CCF-9DDE-EAD3F4FF488F}" destId="{52124F33-FF3B-41D3-BD5D-86038BE23228}" srcOrd="4" destOrd="0" presId="urn:microsoft.com/office/officeart/2008/layout/LinedList"/>
    <dgm:cxn modelId="{5990DC6F-3116-4D1C-8A17-B5DA40F0AC23}" type="presParOf" srcId="{B7D1102F-DF98-4CCF-9DDE-EAD3F4FF488F}" destId="{15140A45-9E74-485D-A2C0-3EF7A380EE48}" srcOrd="5" destOrd="0" presId="urn:microsoft.com/office/officeart/2008/layout/LinedList"/>
    <dgm:cxn modelId="{B3C4799D-2741-4C7F-803F-2FA7FE5FDC2D}" type="presParOf" srcId="{15140A45-9E74-485D-A2C0-3EF7A380EE48}" destId="{24763509-0F91-4470-9C14-C6EC849845FC}" srcOrd="0" destOrd="0" presId="urn:microsoft.com/office/officeart/2008/layout/LinedList"/>
    <dgm:cxn modelId="{3134BC8E-07C8-4354-B4D8-0C1E220684F5}" type="presParOf" srcId="{15140A45-9E74-485D-A2C0-3EF7A380EE48}" destId="{A00A664A-D849-4056-B07F-A7C162A54A51}" srcOrd="1" destOrd="0" presId="urn:microsoft.com/office/officeart/2008/layout/LinedList"/>
    <dgm:cxn modelId="{24F78D72-9C08-4A7A-A1B7-54E5DAA1E0EE}" type="presParOf" srcId="{B7D1102F-DF98-4CCF-9DDE-EAD3F4FF488F}" destId="{35D72CC9-604B-4738-BCA8-3F5C7288E09B}" srcOrd="6" destOrd="0" presId="urn:microsoft.com/office/officeart/2008/layout/LinedList"/>
    <dgm:cxn modelId="{F0BCF798-59BE-41FF-B7EA-F462AB4EE960}" type="presParOf" srcId="{B7D1102F-DF98-4CCF-9DDE-EAD3F4FF488F}" destId="{9D53643D-1F3E-4919-B738-376AB3247FAB}" srcOrd="7" destOrd="0" presId="urn:microsoft.com/office/officeart/2008/layout/LinedList"/>
    <dgm:cxn modelId="{75855B76-9DB9-4FF1-BDA6-AD05E50017F4}" type="presParOf" srcId="{9D53643D-1F3E-4919-B738-376AB3247FAB}" destId="{5CC4F10E-B517-4F56-A604-DB60F541E488}" srcOrd="0" destOrd="0" presId="urn:microsoft.com/office/officeart/2008/layout/LinedList"/>
    <dgm:cxn modelId="{4126BE6B-37C3-488E-BEA2-A22B78A3853B}" type="presParOf" srcId="{9D53643D-1F3E-4919-B738-376AB3247FAB}" destId="{B61770A6-DE65-458A-B54F-675F904C4EBD}" srcOrd="1" destOrd="0" presId="urn:microsoft.com/office/officeart/2008/layout/LinedList"/>
    <dgm:cxn modelId="{FFA5C07F-CA49-4964-9036-6BB319011F63}" type="presParOf" srcId="{B7D1102F-DF98-4CCF-9DDE-EAD3F4FF488F}" destId="{AF5CCD4E-4B4D-41E3-B2FE-854F76D0A6A9}" srcOrd="8" destOrd="0" presId="urn:microsoft.com/office/officeart/2008/layout/LinedList"/>
    <dgm:cxn modelId="{BDAC65F8-87F9-4B1F-A94B-5299D7DF0619}" type="presParOf" srcId="{B7D1102F-DF98-4CCF-9DDE-EAD3F4FF488F}" destId="{5F3B7429-AB64-4FAD-963A-DC6AEA3757E7}" srcOrd="9" destOrd="0" presId="urn:microsoft.com/office/officeart/2008/layout/LinedList"/>
    <dgm:cxn modelId="{151CDC35-BDCD-4B2A-BF08-EECFA76EFAF0}" type="presParOf" srcId="{5F3B7429-AB64-4FAD-963A-DC6AEA3757E7}" destId="{795A94CF-972D-47F6-8AE5-C54535D8AD7D}" srcOrd="0" destOrd="0" presId="urn:microsoft.com/office/officeart/2008/layout/LinedList"/>
    <dgm:cxn modelId="{85EA2F18-40F9-4101-803B-CD4651B7BCE8}" type="presParOf" srcId="{5F3B7429-AB64-4FAD-963A-DC6AEA3757E7}" destId="{C71491D9-3DE4-427D-AD8C-540D59929087}" srcOrd="1" destOrd="0" presId="urn:microsoft.com/office/officeart/2008/layout/LinedList"/>
    <dgm:cxn modelId="{AE66CE33-2383-4B99-8B36-56B428EE5CCB}" type="presParOf" srcId="{B7D1102F-DF98-4CCF-9DDE-EAD3F4FF488F}" destId="{211E2C37-C08C-4897-A3A0-00747460A58C}" srcOrd="10" destOrd="0" presId="urn:microsoft.com/office/officeart/2008/layout/LinedList"/>
    <dgm:cxn modelId="{2AEC0FC7-F115-498A-8A23-F9BE42FA1405}" type="presParOf" srcId="{B7D1102F-DF98-4CCF-9DDE-EAD3F4FF488F}" destId="{1E08007B-68B5-46E5-B293-A0562341730F}" srcOrd="11" destOrd="0" presId="urn:microsoft.com/office/officeart/2008/layout/LinedList"/>
    <dgm:cxn modelId="{54BF195F-D974-47A5-8ED4-8C0B7CBE084D}" type="presParOf" srcId="{1E08007B-68B5-46E5-B293-A0562341730F}" destId="{61376D1A-788F-46F9-AA5F-03D975B85B3E}" srcOrd="0" destOrd="0" presId="urn:microsoft.com/office/officeart/2008/layout/LinedList"/>
    <dgm:cxn modelId="{38F319DD-344A-48F5-B590-69659BCEA8CC}" type="presParOf" srcId="{1E08007B-68B5-46E5-B293-A0562341730F}" destId="{A736F17C-4C3E-4699-87EE-F296C51182CB}" srcOrd="1" destOrd="0" presId="urn:microsoft.com/office/officeart/2008/layout/LinedList"/>
    <dgm:cxn modelId="{0EDC71F6-BFA5-43E3-A184-966C48FA7E06}" type="presParOf" srcId="{B7D1102F-DF98-4CCF-9DDE-EAD3F4FF488F}" destId="{ADFD9CC8-94E3-4149-9159-2F597F4E210E}" srcOrd="12" destOrd="0" presId="urn:microsoft.com/office/officeart/2008/layout/LinedList"/>
    <dgm:cxn modelId="{AD61EDCA-42DF-4FF5-8D61-7C5E5C1ABF00}" type="presParOf" srcId="{B7D1102F-DF98-4CCF-9DDE-EAD3F4FF488F}" destId="{53D7FD19-E29F-4DFE-8397-3A0481B77066}" srcOrd="13" destOrd="0" presId="urn:microsoft.com/office/officeart/2008/layout/LinedList"/>
    <dgm:cxn modelId="{806EC1AD-CA50-4DFD-9D90-8EC3BBF666FE}" type="presParOf" srcId="{53D7FD19-E29F-4DFE-8397-3A0481B77066}" destId="{CA7E05E6-E1FD-4622-8CA4-59B7F8AE51D7}" srcOrd="0" destOrd="0" presId="urn:microsoft.com/office/officeart/2008/layout/LinedList"/>
    <dgm:cxn modelId="{FDF8DA96-BA17-47AE-AA5D-FAA270E5EF9F}" type="presParOf" srcId="{53D7FD19-E29F-4DFE-8397-3A0481B77066}" destId="{4CFB81F4-7096-4343-AA28-0F56C3B03575}" srcOrd="1" destOrd="0" presId="urn:microsoft.com/office/officeart/2008/layout/LinedList"/>
    <dgm:cxn modelId="{8365D9D6-18A0-4443-97FE-78FB6B216838}" type="presParOf" srcId="{B7D1102F-DF98-4CCF-9DDE-EAD3F4FF488F}" destId="{04E4E3DE-EA08-4C95-B719-212A33C442CC}" srcOrd="14" destOrd="0" presId="urn:microsoft.com/office/officeart/2008/layout/LinedList"/>
    <dgm:cxn modelId="{81C27745-41D4-4ECC-AF2F-2EABB3274F9D}" type="presParOf" srcId="{B7D1102F-DF98-4CCF-9DDE-EAD3F4FF488F}" destId="{A48F9272-6552-4908-83EE-BFF97E5EACC0}" srcOrd="15" destOrd="0" presId="urn:microsoft.com/office/officeart/2008/layout/LinedList"/>
    <dgm:cxn modelId="{2824BA51-4077-4331-8C4F-D8612EFF4E72}" type="presParOf" srcId="{A48F9272-6552-4908-83EE-BFF97E5EACC0}" destId="{0990EFCF-5E59-4172-AD9A-C90BAC32BC12}" srcOrd="0" destOrd="0" presId="urn:microsoft.com/office/officeart/2008/layout/LinedList"/>
    <dgm:cxn modelId="{038627AD-22F1-475A-A6E7-49BEDA66A3BF}" type="presParOf" srcId="{A48F9272-6552-4908-83EE-BFF97E5EACC0}" destId="{71226AB5-C7D7-49A6-92E7-8E3501D0879C}" srcOrd="1" destOrd="0" presId="urn:microsoft.com/office/officeart/2008/layout/LinedList"/>
    <dgm:cxn modelId="{A1351AF8-7BFF-41DB-BA7F-E0D2BCA1FD3E}" type="presParOf" srcId="{B7D1102F-DF98-4CCF-9DDE-EAD3F4FF488F}" destId="{DDA09289-C28E-4CE1-901E-024ED9C9B428}" srcOrd="16" destOrd="0" presId="urn:microsoft.com/office/officeart/2008/layout/LinedList"/>
    <dgm:cxn modelId="{B367D371-D51B-4738-BAE0-35C2A8FA1E08}" type="presParOf" srcId="{B7D1102F-DF98-4CCF-9DDE-EAD3F4FF488F}" destId="{273B19D7-F363-42AE-B4E0-A225030BC38D}" srcOrd="17" destOrd="0" presId="urn:microsoft.com/office/officeart/2008/layout/LinedList"/>
    <dgm:cxn modelId="{57BEB886-7CA5-4F64-9F5B-1494F5279175}" type="presParOf" srcId="{273B19D7-F363-42AE-B4E0-A225030BC38D}" destId="{DF033FE9-451B-4D95-A1CB-7B78C7010EE1}" srcOrd="0" destOrd="0" presId="urn:microsoft.com/office/officeart/2008/layout/LinedList"/>
    <dgm:cxn modelId="{277EFE4C-29AB-4251-83A4-D09897788E54}" type="presParOf" srcId="{273B19D7-F363-42AE-B4E0-A225030BC38D}" destId="{A2771FD8-63EE-40AF-8BD3-F9A3AE7997B8}" srcOrd="1" destOrd="0" presId="urn:microsoft.com/office/officeart/2008/layout/LinedList"/>
    <dgm:cxn modelId="{1E1E9FFB-E606-4AD8-B871-F558737032EF}" type="presParOf" srcId="{B7D1102F-DF98-4CCF-9DDE-EAD3F4FF488F}" destId="{BB3FF2A7-CB1A-4585-AB80-7D420954A15E}" srcOrd="18" destOrd="0" presId="urn:microsoft.com/office/officeart/2008/layout/LinedList"/>
    <dgm:cxn modelId="{CCB5BC64-39A6-41FB-99C2-C8A745D0DA98}" type="presParOf" srcId="{B7D1102F-DF98-4CCF-9DDE-EAD3F4FF488F}" destId="{D9F6534C-0E9F-40E9-B9F9-06A64C50AAB4}" srcOrd="19" destOrd="0" presId="urn:microsoft.com/office/officeart/2008/layout/LinedList"/>
    <dgm:cxn modelId="{27D85FE8-8405-4A84-A537-94B510B2292A}" type="presParOf" srcId="{D9F6534C-0E9F-40E9-B9F9-06A64C50AAB4}" destId="{1C69F35B-1906-42A6-A17E-5B4469FF8B91}" srcOrd="0" destOrd="0" presId="urn:microsoft.com/office/officeart/2008/layout/LinedList"/>
    <dgm:cxn modelId="{A5B4C833-9054-4621-8C30-3ADF9D34BA35}" type="presParOf" srcId="{D9F6534C-0E9F-40E9-B9F9-06A64C50AAB4}" destId="{DD692336-C88A-4D31-B531-95F602E9D8C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877367-88F6-4BD1-822A-17E15DCDAFB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BAA61F-2ECF-418E-A171-4465CBC92884}">
      <dgm:prSet/>
      <dgm:spPr/>
      <dgm:t>
        <a:bodyPr/>
        <a:lstStyle/>
        <a:p>
          <a:r>
            <a:rPr lang="en-US"/>
            <a:t>For finding the path</a:t>
          </a:r>
        </a:p>
      </dgm:t>
    </dgm:pt>
    <dgm:pt modelId="{0D868B62-7D83-4704-8D75-2B500503C0BA}" type="parTrans" cxnId="{87C3F6CF-DAE9-417A-8CFD-485F1C8ECD57}">
      <dgm:prSet/>
      <dgm:spPr/>
      <dgm:t>
        <a:bodyPr/>
        <a:lstStyle/>
        <a:p>
          <a:endParaRPr lang="en-US"/>
        </a:p>
      </dgm:t>
    </dgm:pt>
    <dgm:pt modelId="{ADA2CFE9-5B3B-4387-A0B6-71B1B902F476}" type="sibTrans" cxnId="{87C3F6CF-DAE9-417A-8CFD-485F1C8ECD57}">
      <dgm:prSet/>
      <dgm:spPr/>
      <dgm:t>
        <a:bodyPr/>
        <a:lstStyle/>
        <a:p>
          <a:endParaRPr lang="en-US"/>
        </a:p>
      </dgm:t>
    </dgm:pt>
    <dgm:pt modelId="{E9843123-7C04-4A0D-AB68-9658DEE9BD3A}">
      <dgm:prSet/>
      <dgm:spPr/>
      <dgm:t>
        <a:bodyPr/>
        <a:lstStyle/>
        <a:p>
          <a:r>
            <a:rPr lang="en-US" dirty="0"/>
            <a:t>To test if the graph is bipartite</a:t>
          </a:r>
        </a:p>
      </dgm:t>
    </dgm:pt>
    <dgm:pt modelId="{A15463DE-575F-4A4D-83EF-99E0942B48CA}" type="parTrans" cxnId="{8F997867-322E-462A-8883-9A7CBA969640}">
      <dgm:prSet/>
      <dgm:spPr/>
      <dgm:t>
        <a:bodyPr/>
        <a:lstStyle/>
        <a:p>
          <a:endParaRPr lang="en-US"/>
        </a:p>
      </dgm:t>
    </dgm:pt>
    <dgm:pt modelId="{436E6396-33B8-4DEC-837C-F67933BA9250}" type="sibTrans" cxnId="{8F997867-322E-462A-8883-9A7CBA969640}">
      <dgm:prSet/>
      <dgm:spPr/>
      <dgm:t>
        <a:bodyPr/>
        <a:lstStyle/>
        <a:p>
          <a:endParaRPr lang="en-US"/>
        </a:p>
      </dgm:t>
    </dgm:pt>
    <dgm:pt modelId="{86227151-E1DC-46A2-B9D7-B9CC2144C317}">
      <dgm:prSet/>
      <dgm:spPr/>
      <dgm:t>
        <a:bodyPr/>
        <a:lstStyle/>
        <a:p>
          <a:r>
            <a:rPr lang="en-US"/>
            <a:t>For finding the strongly connected components of a graph</a:t>
          </a:r>
        </a:p>
      </dgm:t>
    </dgm:pt>
    <dgm:pt modelId="{21E211B3-9CAA-4FAA-A27E-E440E387BA72}" type="parTrans" cxnId="{76C5168D-72D7-414F-81A7-C3B00E3541E4}">
      <dgm:prSet/>
      <dgm:spPr/>
      <dgm:t>
        <a:bodyPr/>
        <a:lstStyle/>
        <a:p>
          <a:endParaRPr lang="en-US"/>
        </a:p>
      </dgm:t>
    </dgm:pt>
    <dgm:pt modelId="{B5B4BDF0-2D6F-4673-B963-AEA207DE7A80}" type="sibTrans" cxnId="{76C5168D-72D7-414F-81A7-C3B00E3541E4}">
      <dgm:prSet/>
      <dgm:spPr/>
      <dgm:t>
        <a:bodyPr/>
        <a:lstStyle/>
        <a:p>
          <a:endParaRPr lang="en-US"/>
        </a:p>
      </dgm:t>
    </dgm:pt>
    <dgm:pt modelId="{328E1115-6B4D-4968-ABA2-0D32897E8B9B}">
      <dgm:prSet/>
      <dgm:spPr/>
      <dgm:t>
        <a:bodyPr/>
        <a:lstStyle/>
        <a:p>
          <a:r>
            <a:rPr lang="en-US"/>
            <a:t>For detecting cycles in a graph</a:t>
          </a:r>
        </a:p>
      </dgm:t>
    </dgm:pt>
    <dgm:pt modelId="{41BCBD05-0EF7-426A-849E-0BCB828E1F10}" type="parTrans" cxnId="{40C1399D-2717-4D7C-A1C9-9C098956EC41}">
      <dgm:prSet/>
      <dgm:spPr/>
      <dgm:t>
        <a:bodyPr/>
        <a:lstStyle/>
        <a:p>
          <a:endParaRPr lang="en-US"/>
        </a:p>
      </dgm:t>
    </dgm:pt>
    <dgm:pt modelId="{A7BADE26-508E-4345-80AB-C4C4C0EC5399}" type="sibTrans" cxnId="{40C1399D-2717-4D7C-A1C9-9C098956EC41}">
      <dgm:prSet/>
      <dgm:spPr/>
      <dgm:t>
        <a:bodyPr/>
        <a:lstStyle/>
        <a:p>
          <a:endParaRPr lang="en-US"/>
        </a:p>
      </dgm:t>
    </dgm:pt>
    <dgm:pt modelId="{7F4C475C-D513-48BA-BD3F-FCDC7C0A3FD4}" type="pres">
      <dgm:prSet presAssocID="{39877367-88F6-4BD1-822A-17E15DCDAFBE}" presName="root" presStyleCnt="0">
        <dgm:presLayoutVars>
          <dgm:dir/>
          <dgm:resizeHandles val="exact"/>
        </dgm:presLayoutVars>
      </dgm:prSet>
      <dgm:spPr/>
      <dgm:t>
        <a:bodyPr/>
        <a:lstStyle/>
        <a:p>
          <a:endParaRPr lang="en-CA"/>
        </a:p>
      </dgm:t>
    </dgm:pt>
    <dgm:pt modelId="{2A483507-444E-47A7-8859-AD225FA98625}" type="pres">
      <dgm:prSet presAssocID="{68BAA61F-2ECF-418E-A171-4465CBC92884}" presName="compNode" presStyleCnt="0"/>
      <dgm:spPr/>
    </dgm:pt>
    <dgm:pt modelId="{0004CC1F-1C05-4026-943A-5F6C576DD050}" type="pres">
      <dgm:prSet presAssocID="{68BAA61F-2ECF-418E-A171-4465CBC928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CA"/>
        </a:p>
      </dgm:t>
      <dgm:extLst>
        <a:ext uri="{E40237B7-FDA0-4F09-8148-C483321AD2D9}">
          <dgm14:cNvPr xmlns:dgm14="http://schemas.microsoft.com/office/drawing/2010/diagram" id="0" name="" descr="Magnifying glass"/>
        </a:ext>
      </dgm:extLst>
    </dgm:pt>
    <dgm:pt modelId="{7A3EE0A2-6428-4119-91AF-52152EF33C99}" type="pres">
      <dgm:prSet presAssocID="{68BAA61F-2ECF-418E-A171-4465CBC92884}" presName="spaceRect" presStyleCnt="0"/>
      <dgm:spPr/>
    </dgm:pt>
    <dgm:pt modelId="{60E11D2B-092F-4F9D-9030-6952888B5BEC}" type="pres">
      <dgm:prSet presAssocID="{68BAA61F-2ECF-418E-A171-4465CBC92884}" presName="textRect" presStyleLbl="revTx" presStyleIdx="0" presStyleCnt="4">
        <dgm:presLayoutVars>
          <dgm:chMax val="1"/>
          <dgm:chPref val="1"/>
        </dgm:presLayoutVars>
      </dgm:prSet>
      <dgm:spPr/>
      <dgm:t>
        <a:bodyPr/>
        <a:lstStyle/>
        <a:p>
          <a:endParaRPr lang="en-CA"/>
        </a:p>
      </dgm:t>
    </dgm:pt>
    <dgm:pt modelId="{BAE99B8F-7992-463A-8263-FE7651F1DF6F}" type="pres">
      <dgm:prSet presAssocID="{ADA2CFE9-5B3B-4387-A0B6-71B1B902F476}" presName="sibTrans" presStyleCnt="0"/>
      <dgm:spPr/>
    </dgm:pt>
    <dgm:pt modelId="{075DF198-86AC-4857-A496-02482DFCD2A2}" type="pres">
      <dgm:prSet presAssocID="{E9843123-7C04-4A0D-AB68-9658DEE9BD3A}" presName="compNode" presStyleCnt="0"/>
      <dgm:spPr/>
    </dgm:pt>
    <dgm:pt modelId="{88F46039-D1E1-4AAC-BFC3-E8D55B289EB6}" type="pres">
      <dgm:prSet presAssocID="{E9843123-7C04-4A0D-AB68-9658DEE9BD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CA"/>
        </a:p>
      </dgm:t>
      <dgm:extLst>
        <a:ext uri="{E40237B7-FDA0-4F09-8148-C483321AD2D9}">
          <dgm14:cNvPr xmlns:dgm14="http://schemas.microsoft.com/office/drawing/2010/diagram" id="0" name="" descr="Checkmark"/>
        </a:ext>
      </dgm:extLst>
    </dgm:pt>
    <dgm:pt modelId="{0F96C21A-5F05-49EB-8C8E-D60114E842B9}" type="pres">
      <dgm:prSet presAssocID="{E9843123-7C04-4A0D-AB68-9658DEE9BD3A}" presName="spaceRect" presStyleCnt="0"/>
      <dgm:spPr/>
    </dgm:pt>
    <dgm:pt modelId="{E927744B-0D56-4EB5-A2EF-37FF268ABCDE}" type="pres">
      <dgm:prSet presAssocID="{E9843123-7C04-4A0D-AB68-9658DEE9BD3A}" presName="textRect" presStyleLbl="revTx" presStyleIdx="1" presStyleCnt="4">
        <dgm:presLayoutVars>
          <dgm:chMax val="1"/>
          <dgm:chPref val="1"/>
        </dgm:presLayoutVars>
      </dgm:prSet>
      <dgm:spPr/>
      <dgm:t>
        <a:bodyPr/>
        <a:lstStyle/>
        <a:p>
          <a:endParaRPr lang="en-CA"/>
        </a:p>
      </dgm:t>
    </dgm:pt>
    <dgm:pt modelId="{00FEF06D-F560-4E7C-98D8-120BA3C91B7D}" type="pres">
      <dgm:prSet presAssocID="{436E6396-33B8-4DEC-837C-F67933BA9250}" presName="sibTrans" presStyleCnt="0"/>
      <dgm:spPr/>
    </dgm:pt>
    <dgm:pt modelId="{24DE70B4-511E-4DA4-83FA-6438EA90B8E9}" type="pres">
      <dgm:prSet presAssocID="{86227151-E1DC-46A2-B9D7-B9CC2144C317}" presName="compNode" presStyleCnt="0"/>
      <dgm:spPr/>
    </dgm:pt>
    <dgm:pt modelId="{015BF585-F117-457C-A064-39E634EB3157}" type="pres">
      <dgm:prSet presAssocID="{86227151-E1DC-46A2-B9D7-B9CC2144C317}"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CA"/>
        </a:p>
      </dgm:t>
      <dgm:extLst>
        <a:ext uri="{E40237B7-FDA0-4F09-8148-C483321AD2D9}">
          <dgm14:cNvPr xmlns:dgm14="http://schemas.microsoft.com/office/drawing/2010/diagram" id="0" name="" descr="Bar chart"/>
        </a:ext>
      </dgm:extLst>
    </dgm:pt>
    <dgm:pt modelId="{F9E9DB89-6A6F-4A6B-B4E6-EC1655E4C224}" type="pres">
      <dgm:prSet presAssocID="{86227151-E1DC-46A2-B9D7-B9CC2144C317}" presName="spaceRect" presStyleCnt="0"/>
      <dgm:spPr/>
    </dgm:pt>
    <dgm:pt modelId="{C1E8BF6A-AE5D-4B4D-92A1-FA0AB4506389}" type="pres">
      <dgm:prSet presAssocID="{86227151-E1DC-46A2-B9D7-B9CC2144C317}" presName="textRect" presStyleLbl="revTx" presStyleIdx="2" presStyleCnt="4">
        <dgm:presLayoutVars>
          <dgm:chMax val="1"/>
          <dgm:chPref val="1"/>
        </dgm:presLayoutVars>
      </dgm:prSet>
      <dgm:spPr/>
      <dgm:t>
        <a:bodyPr/>
        <a:lstStyle/>
        <a:p>
          <a:endParaRPr lang="en-CA"/>
        </a:p>
      </dgm:t>
    </dgm:pt>
    <dgm:pt modelId="{F09448CC-10DE-405A-9E01-BD6606FF48B0}" type="pres">
      <dgm:prSet presAssocID="{B5B4BDF0-2D6F-4673-B963-AEA207DE7A80}" presName="sibTrans" presStyleCnt="0"/>
      <dgm:spPr/>
    </dgm:pt>
    <dgm:pt modelId="{5F35B600-BF70-4DB7-952F-387719CBA8B5}" type="pres">
      <dgm:prSet presAssocID="{328E1115-6B4D-4968-ABA2-0D32897E8B9B}" presName="compNode" presStyleCnt="0"/>
      <dgm:spPr/>
    </dgm:pt>
    <dgm:pt modelId="{C7009FFF-23C5-4EDE-B6EA-05C04B2F479B}" type="pres">
      <dgm:prSet presAssocID="{328E1115-6B4D-4968-ABA2-0D32897E8B9B}"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CA"/>
        </a:p>
      </dgm:t>
      <dgm:extLst>
        <a:ext uri="{E40237B7-FDA0-4F09-8148-C483321AD2D9}">
          <dgm14:cNvPr xmlns:dgm14="http://schemas.microsoft.com/office/drawing/2010/diagram" id="0" name="" descr="Statistics"/>
        </a:ext>
      </dgm:extLst>
    </dgm:pt>
    <dgm:pt modelId="{7296227E-93EE-40D6-85A0-1286B0985109}" type="pres">
      <dgm:prSet presAssocID="{328E1115-6B4D-4968-ABA2-0D32897E8B9B}" presName="spaceRect" presStyleCnt="0"/>
      <dgm:spPr/>
    </dgm:pt>
    <dgm:pt modelId="{E328AD43-4792-479E-8205-5A90715AD16E}" type="pres">
      <dgm:prSet presAssocID="{328E1115-6B4D-4968-ABA2-0D32897E8B9B}" presName="textRect" presStyleLbl="revTx" presStyleIdx="3" presStyleCnt="4">
        <dgm:presLayoutVars>
          <dgm:chMax val="1"/>
          <dgm:chPref val="1"/>
        </dgm:presLayoutVars>
      </dgm:prSet>
      <dgm:spPr/>
      <dgm:t>
        <a:bodyPr/>
        <a:lstStyle/>
        <a:p>
          <a:endParaRPr lang="en-CA"/>
        </a:p>
      </dgm:t>
    </dgm:pt>
  </dgm:ptLst>
  <dgm:cxnLst>
    <dgm:cxn modelId="{40C1399D-2717-4D7C-A1C9-9C098956EC41}" srcId="{39877367-88F6-4BD1-822A-17E15DCDAFBE}" destId="{328E1115-6B4D-4968-ABA2-0D32897E8B9B}" srcOrd="3" destOrd="0" parTransId="{41BCBD05-0EF7-426A-849E-0BCB828E1F10}" sibTransId="{A7BADE26-508E-4345-80AB-C4C4C0EC5399}"/>
    <dgm:cxn modelId="{EEC286C7-8E80-4A38-A435-BC4F2B599884}" type="presOf" srcId="{39877367-88F6-4BD1-822A-17E15DCDAFBE}" destId="{7F4C475C-D513-48BA-BD3F-FCDC7C0A3FD4}" srcOrd="0" destOrd="0" presId="urn:microsoft.com/office/officeart/2018/2/layout/IconLabelList"/>
    <dgm:cxn modelId="{87C3F6CF-DAE9-417A-8CFD-485F1C8ECD57}" srcId="{39877367-88F6-4BD1-822A-17E15DCDAFBE}" destId="{68BAA61F-2ECF-418E-A171-4465CBC92884}" srcOrd="0" destOrd="0" parTransId="{0D868B62-7D83-4704-8D75-2B500503C0BA}" sibTransId="{ADA2CFE9-5B3B-4387-A0B6-71B1B902F476}"/>
    <dgm:cxn modelId="{8F997867-322E-462A-8883-9A7CBA969640}" srcId="{39877367-88F6-4BD1-822A-17E15DCDAFBE}" destId="{E9843123-7C04-4A0D-AB68-9658DEE9BD3A}" srcOrd="1" destOrd="0" parTransId="{A15463DE-575F-4A4D-83EF-99E0942B48CA}" sibTransId="{436E6396-33B8-4DEC-837C-F67933BA9250}"/>
    <dgm:cxn modelId="{C3A44F35-EDCE-4F3A-9094-7785CB889DA0}" type="presOf" srcId="{328E1115-6B4D-4968-ABA2-0D32897E8B9B}" destId="{E328AD43-4792-479E-8205-5A90715AD16E}" srcOrd="0" destOrd="0" presId="urn:microsoft.com/office/officeart/2018/2/layout/IconLabelList"/>
    <dgm:cxn modelId="{76C5168D-72D7-414F-81A7-C3B00E3541E4}" srcId="{39877367-88F6-4BD1-822A-17E15DCDAFBE}" destId="{86227151-E1DC-46A2-B9D7-B9CC2144C317}" srcOrd="2" destOrd="0" parTransId="{21E211B3-9CAA-4FAA-A27E-E440E387BA72}" sibTransId="{B5B4BDF0-2D6F-4673-B963-AEA207DE7A80}"/>
    <dgm:cxn modelId="{2BD59B5D-85F3-402B-ACC3-C09B899B3631}" type="presOf" srcId="{68BAA61F-2ECF-418E-A171-4465CBC92884}" destId="{60E11D2B-092F-4F9D-9030-6952888B5BEC}" srcOrd="0" destOrd="0" presId="urn:microsoft.com/office/officeart/2018/2/layout/IconLabelList"/>
    <dgm:cxn modelId="{85572739-84B2-4724-967F-C04E2D5E5F2B}" type="presOf" srcId="{E9843123-7C04-4A0D-AB68-9658DEE9BD3A}" destId="{E927744B-0D56-4EB5-A2EF-37FF268ABCDE}" srcOrd="0" destOrd="0" presId="urn:microsoft.com/office/officeart/2018/2/layout/IconLabelList"/>
    <dgm:cxn modelId="{B86A158C-D07E-4672-8C68-4897C3D8AC4E}" type="presOf" srcId="{86227151-E1DC-46A2-B9D7-B9CC2144C317}" destId="{C1E8BF6A-AE5D-4B4D-92A1-FA0AB4506389}" srcOrd="0" destOrd="0" presId="urn:microsoft.com/office/officeart/2018/2/layout/IconLabelList"/>
    <dgm:cxn modelId="{BE54957D-0091-43FB-8DDB-FCFC04E25C1E}" type="presParOf" srcId="{7F4C475C-D513-48BA-BD3F-FCDC7C0A3FD4}" destId="{2A483507-444E-47A7-8859-AD225FA98625}" srcOrd="0" destOrd="0" presId="urn:microsoft.com/office/officeart/2018/2/layout/IconLabelList"/>
    <dgm:cxn modelId="{B3248612-D364-4A03-BF32-AA891C448063}" type="presParOf" srcId="{2A483507-444E-47A7-8859-AD225FA98625}" destId="{0004CC1F-1C05-4026-943A-5F6C576DD050}" srcOrd="0" destOrd="0" presId="urn:microsoft.com/office/officeart/2018/2/layout/IconLabelList"/>
    <dgm:cxn modelId="{DC5284F8-BEB8-4872-8B88-7BFC7FC6A598}" type="presParOf" srcId="{2A483507-444E-47A7-8859-AD225FA98625}" destId="{7A3EE0A2-6428-4119-91AF-52152EF33C99}" srcOrd="1" destOrd="0" presId="urn:microsoft.com/office/officeart/2018/2/layout/IconLabelList"/>
    <dgm:cxn modelId="{DA705550-9959-4C0F-830D-8A1D03671B97}" type="presParOf" srcId="{2A483507-444E-47A7-8859-AD225FA98625}" destId="{60E11D2B-092F-4F9D-9030-6952888B5BEC}" srcOrd="2" destOrd="0" presId="urn:microsoft.com/office/officeart/2018/2/layout/IconLabelList"/>
    <dgm:cxn modelId="{B34789A6-B9B2-43C5-A296-27901C656B31}" type="presParOf" srcId="{7F4C475C-D513-48BA-BD3F-FCDC7C0A3FD4}" destId="{BAE99B8F-7992-463A-8263-FE7651F1DF6F}" srcOrd="1" destOrd="0" presId="urn:microsoft.com/office/officeart/2018/2/layout/IconLabelList"/>
    <dgm:cxn modelId="{0BB470B4-EAC6-4A6C-A18E-7C0A70F80A48}" type="presParOf" srcId="{7F4C475C-D513-48BA-BD3F-FCDC7C0A3FD4}" destId="{075DF198-86AC-4857-A496-02482DFCD2A2}" srcOrd="2" destOrd="0" presId="urn:microsoft.com/office/officeart/2018/2/layout/IconLabelList"/>
    <dgm:cxn modelId="{8F793294-4DC9-4BDB-A924-782D923EBA5B}" type="presParOf" srcId="{075DF198-86AC-4857-A496-02482DFCD2A2}" destId="{88F46039-D1E1-4AAC-BFC3-E8D55B289EB6}" srcOrd="0" destOrd="0" presId="urn:microsoft.com/office/officeart/2018/2/layout/IconLabelList"/>
    <dgm:cxn modelId="{61A8B46B-84CA-416B-BACE-E1327692F51D}" type="presParOf" srcId="{075DF198-86AC-4857-A496-02482DFCD2A2}" destId="{0F96C21A-5F05-49EB-8C8E-D60114E842B9}" srcOrd="1" destOrd="0" presId="urn:microsoft.com/office/officeart/2018/2/layout/IconLabelList"/>
    <dgm:cxn modelId="{6657EBCE-465E-4872-A72B-7EB675234D49}" type="presParOf" srcId="{075DF198-86AC-4857-A496-02482DFCD2A2}" destId="{E927744B-0D56-4EB5-A2EF-37FF268ABCDE}" srcOrd="2" destOrd="0" presId="urn:microsoft.com/office/officeart/2018/2/layout/IconLabelList"/>
    <dgm:cxn modelId="{54662907-ED71-4E80-B7C4-EE71E45BD3DA}" type="presParOf" srcId="{7F4C475C-D513-48BA-BD3F-FCDC7C0A3FD4}" destId="{00FEF06D-F560-4E7C-98D8-120BA3C91B7D}" srcOrd="3" destOrd="0" presId="urn:microsoft.com/office/officeart/2018/2/layout/IconLabelList"/>
    <dgm:cxn modelId="{BEEE7F3D-492E-4A80-AA27-A06C09F39AD4}" type="presParOf" srcId="{7F4C475C-D513-48BA-BD3F-FCDC7C0A3FD4}" destId="{24DE70B4-511E-4DA4-83FA-6438EA90B8E9}" srcOrd="4" destOrd="0" presId="urn:microsoft.com/office/officeart/2018/2/layout/IconLabelList"/>
    <dgm:cxn modelId="{4BA152D0-6BC2-434A-A6EB-86C4EE4300CE}" type="presParOf" srcId="{24DE70B4-511E-4DA4-83FA-6438EA90B8E9}" destId="{015BF585-F117-457C-A064-39E634EB3157}" srcOrd="0" destOrd="0" presId="urn:microsoft.com/office/officeart/2018/2/layout/IconLabelList"/>
    <dgm:cxn modelId="{F5904E61-C059-4B1C-95E6-A4192BBE9C4F}" type="presParOf" srcId="{24DE70B4-511E-4DA4-83FA-6438EA90B8E9}" destId="{F9E9DB89-6A6F-4A6B-B4E6-EC1655E4C224}" srcOrd="1" destOrd="0" presId="urn:microsoft.com/office/officeart/2018/2/layout/IconLabelList"/>
    <dgm:cxn modelId="{687608E5-0755-417F-8692-477AB90329E4}" type="presParOf" srcId="{24DE70B4-511E-4DA4-83FA-6438EA90B8E9}" destId="{C1E8BF6A-AE5D-4B4D-92A1-FA0AB4506389}" srcOrd="2" destOrd="0" presId="urn:microsoft.com/office/officeart/2018/2/layout/IconLabelList"/>
    <dgm:cxn modelId="{066187AE-20D6-4DC7-896A-BB281BC9ACE6}" type="presParOf" srcId="{7F4C475C-D513-48BA-BD3F-FCDC7C0A3FD4}" destId="{F09448CC-10DE-405A-9E01-BD6606FF48B0}" srcOrd="5" destOrd="0" presId="urn:microsoft.com/office/officeart/2018/2/layout/IconLabelList"/>
    <dgm:cxn modelId="{B374BEB4-0B98-4AC4-A3FF-59E8D413EC0E}" type="presParOf" srcId="{7F4C475C-D513-48BA-BD3F-FCDC7C0A3FD4}" destId="{5F35B600-BF70-4DB7-952F-387719CBA8B5}" srcOrd="6" destOrd="0" presId="urn:microsoft.com/office/officeart/2018/2/layout/IconLabelList"/>
    <dgm:cxn modelId="{0507911F-4F78-4F91-A97C-31951E78F4D4}" type="presParOf" srcId="{5F35B600-BF70-4DB7-952F-387719CBA8B5}" destId="{C7009FFF-23C5-4EDE-B6EA-05C04B2F479B}" srcOrd="0" destOrd="0" presId="urn:microsoft.com/office/officeart/2018/2/layout/IconLabelList"/>
    <dgm:cxn modelId="{049B9D7A-FEE7-4C6C-A455-323209C3991D}" type="presParOf" srcId="{5F35B600-BF70-4DB7-952F-387719CBA8B5}" destId="{7296227E-93EE-40D6-85A0-1286B0985109}" srcOrd="1" destOrd="0" presId="urn:microsoft.com/office/officeart/2018/2/layout/IconLabelList"/>
    <dgm:cxn modelId="{5BB105B9-0B63-444E-BA12-35C6E6AD261B}" type="presParOf" srcId="{5F35B600-BF70-4DB7-952F-387719CBA8B5}" destId="{E328AD43-4792-479E-8205-5A90715AD16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D674F6-1A7E-4F54-B517-6A7649636785}"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4F6547B3-B337-4115-9B0E-0E0DA77CB94A}">
      <dgm:prSet/>
      <dgm:spPr/>
      <dgm:t>
        <a:bodyPr/>
        <a:lstStyle/>
        <a:p>
          <a:pPr algn="l"/>
          <a:r>
            <a:rPr lang="en-US" b="1"/>
            <a:t>A standard BFS implementation puts each vertex of the graph into one of two categories:</a:t>
          </a:r>
        </a:p>
      </dgm:t>
    </dgm:pt>
    <dgm:pt modelId="{736F38DD-D065-46FC-ACBF-E04E836E9A16}" type="parTrans" cxnId="{4470439C-30DC-4B04-8DFD-87C7B55FD4B4}">
      <dgm:prSet/>
      <dgm:spPr/>
      <dgm:t>
        <a:bodyPr/>
        <a:lstStyle/>
        <a:p>
          <a:endParaRPr lang="en-US"/>
        </a:p>
      </dgm:t>
    </dgm:pt>
    <dgm:pt modelId="{E796C868-C127-4F3F-8726-D15E3AAD0378}" type="sibTrans" cxnId="{4470439C-30DC-4B04-8DFD-87C7B55FD4B4}">
      <dgm:prSet/>
      <dgm:spPr/>
      <dgm:t>
        <a:bodyPr/>
        <a:lstStyle/>
        <a:p>
          <a:endParaRPr lang="en-US"/>
        </a:p>
      </dgm:t>
    </dgm:pt>
    <dgm:pt modelId="{9E159C9E-D5DC-42DE-8EF6-27286FEA5427}">
      <dgm:prSet/>
      <dgm:spPr/>
      <dgm:t>
        <a:bodyPr/>
        <a:lstStyle/>
        <a:p>
          <a:pPr algn="l" rtl="0"/>
          <a:r>
            <a:rPr lang="en-US" b="1">
              <a:latin typeface="Calibri Light" panose="020F0302020204030204"/>
            </a:rPr>
            <a:t> 1) Visited</a:t>
          </a:r>
          <a:endParaRPr lang="en-US" b="1"/>
        </a:p>
      </dgm:t>
    </dgm:pt>
    <dgm:pt modelId="{87E097D2-3208-4FFD-8F65-CC44ED99DB55}" type="parTrans" cxnId="{341E75D5-58C8-4F56-ABC3-61A021DDDDD0}">
      <dgm:prSet/>
      <dgm:spPr/>
      <dgm:t>
        <a:bodyPr/>
        <a:lstStyle/>
        <a:p>
          <a:endParaRPr lang="en-US"/>
        </a:p>
      </dgm:t>
    </dgm:pt>
    <dgm:pt modelId="{1F07154B-6E97-4ABE-86E4-0A63DAB551B9}" type="sibTrans" cxnId="{341E75D5-58C8-4F56-ABC3-61A021DDDDD0}">
      <dgm:prSet/>
      <dgm:spPr/>
      <dgm:t>
        <a:bodyPr/>
        <a:lstStyle/>
        <a:p>
          <a:endParaRPr lang="en-US"/>
        </a:p>
      </dgm:t>
    </dgm:pt>
    <dgm:pt modelId="{520DB28D-8833-459B-BB37-FF9D0E6D745B}">
      <dgm:prSet/>
      <dgm:spPr/>
      <dgm:t>
        <a:bodyPr/>
        <a:lstStyle/>
        <a:p>
          <a:pPr algn="l" rtl="0"/>
          <a:r>
            <a:rPr lang="en-US" b="1">
              <a:latin typeface="Calibri Light" panose="020F0302020204030204"/>
            </a:rPr>
            <a:t>2) Not</a:t>
          </a:r>
          <a:r>
            <a:rPr lang="en-US" b="1"/>
            <a:t> Visited</a:t>
          </a:r>
        </a:p>
      </dgm:t>
    </dgm:pt>
    <dgm:pt modelId="{14D0EB4A-5DBF-480A-8A5E-6E7EB7066CF2}" type="parTrans" cxnId="{F07E604D-2706-4FAD-B548-4F0A6ABF31F7}">
      <dgm:prSet/>
      <dgm:spPr/>
      <dgm:t>
        <a:bodyPr/>
        <a:lstStyle/>
        <a:p>
          <a:endParaRPr lang="en-US"/>
        </a:p>
      </dgm:t>
    </dgm:pt>
    <dgm:pt modelId="{1AC60678-F7BD-4154-BCEA-64C1C10171BA}" type="sibTrans" cxnId="{F07E604D-2706-4FAD-B548-4F0A6ABF31F7}">
      <dgm:prSet/>
      <dgm:spPr/>
      <dgm:t>
        <a:bodyPr/>
        <a:lstStyle/>
        <a:p>
          <a:endParaRPr lang="en-US"/>
        </a:p>
      </dgm:t>
    </dgm:pt>
    <dgm:pt modelId="{44881D61-57FC-46FD-8F91-2B54BE65F1A0}">
      <dgm:prSet/>
      <dgm:spPr/>
      <dgm:t>
        <a:bodyPr/>
        <a:lstStyle/>
        <a:p>
          <a:pPr algn="l"/>
          <a:r>
            <a:rPr lang="en-US" b="1"/>
            <a:t>The purpose of the algorithm is to mark each vertex as visited while avoiding cycles.</a:t>
          </a:r>
        </a:p>
      </dgm:t>
    </dgm:pt>
    <dgm:pt modelId="{DC1DB799-259B-4BE9-9DAC-4B6EA87B9379}" type="parTrans" cxnId="{DE16345B-CD30-45DA-887B-AA633C19A1E2}">
      <dgm:prSet/>
      <dgm:spPr/>
      <dgm:t>
        <a:bodyPr/>
        <a:lstStyle/>
        <a:p>
          <a:endParaRPr lang="en-US"/>
        </a:p>
      </dgm:t>
    </dgm:pt>
    <dgm:pt modelId="{66CDCE7D-9BC3-4C68-B72C-0E5EB297DD1C}" type="sibTrans" cxnId="{DE16345B-CD30-45DA-887B-AA633C19A1E2}">
      <dgm:prSet/>
      <dgm:spPr/>
      <dgm:t>
        <a:bodyPr/>
        <a:lstStyle/>
        <a:p>
          <a:endParaRPr lang="en-US"/>
        </a:p>
      </dgm:t>
    </dgm:pt>
    <dgm:pt modelId="{C7A025CF-99EB-4F8D-9CB1-CF7A01048ECF}">
      <dgm:prSet/>
      <dgm:spPr/>
      <dgm:t>
        <a:bodyPr/>
        <a:lstStyle/>
        <a:p>
          <a:pPr algn="l"/>
          <a:r>
            <a:rPr lang="en-US" b="1"/>
            <a:t>The algorithm works as follows:</a:t>
          </a:r>
        </a:p>
      </dgm:t>
    </dgm:pt>
    <dgm:pt modelId="{7F732835-0C15-4D90-A77E-79391B8DAB7F}" type="parTrans" cxnId="{2DC8D311-A1BE-4CB0-8E6F-0D8E019831E5}">
      <dgm:prSet/>
      <dgm:spPr/>
      <dgm:t>
        <a:bodyPr/>
        <a:lstStyle/>
        <a:p>
          <a:endParaRPr lang="en-US"/>
        </a:p>
      </dgm:t>
    </dgm:pt>
    <dgm:pt modelId="{18A3F455-D686-4E39-9E40-8BFC573622C6}" type="sibTrans" cxnId="{2DC8D311-A1BE-4CB0-8E6F-0D8E019831E5}">
      <dgm:prSet/>
      <dgm:spPr/>
      <dgm:t>
        <a:bodyPr/>
        <a:lstStyle/>
        <a:p>
          <a:endParaRPr lang="en-US"/>
        </a:p>
      </dgm:t>
    </dgm:pt>
    <dgm:pt modelId="{3CDFD3D2-6970-4837-9F2A-8529BBF4AD13}">
      <dgm:prSet/>
      <dgm:spPr/>
      <dgm:t>
        <a:bodyPr/>
        <a:lstStyle/>
        <a:p>
          <a:pPr algn="l" rtl="0"/>
          <a:r>
            <a:rPr lang="en-US" b="1">
              <a:latin typeface="Calibri Light" panose="020F0302020204030204"/>
            </a:rPr>
            <a:t> Step1: Start</a:t>
          </a:r>
          <a:r>
            <a:rPr lang="en-US" b="1"/>
            <a:t> by putting any </a:t>
          </a:r>
          <a:r>
            <a:rPr lang="en-US" b="1">
              <a:latin typeface="Calibri Light" panose="020F0302020204030204"/>
            </a:rPr>
            <a:t>one</a:t>
          </a:r>
          <a:r>
            <a:rPr lang="en-US" b="1"/>
            <a:t> of the graph's vertices at the back of a queue.</a:t>
          </a:r>
        </a:p>
      </dgm:t>
    </dgm:pt>
    <dgm:pt modelId="{7478370C-60C2-40E9-9B26-FF88EE68577F}" type="parTrans" cxnId="{5CE26FC8-D158-48C1-8CF2-512939CAE799}">
      <dgm:prSet/>
      <dgm:spPr/>
      <dgm:t>
        <a:bodyPr/>
        <a:lstStyle/>
        <a:p>
          <a:endParaRPr lang="en-US"/>
        </a:p>
      </dgm:t>
    </dgm:pt>
    <dgm:pt modelId="{3A561F13-CFC4-4348-803B-D9894ABFB7D6}" type="sibTrans" cxnId="{5CE26FC8-D158-48C1-8CF2-512939CAE799}">
      <dgm:prSet/>
      <dgm:spPr/>
      <dgm:t>
        <a:bodyPr/>
        <a:lstStyle/>
        <a:p>
          <a:endParaRPr lang="en-US"/>
        </a:p>
      </dgm:t>
    </dgm:pt>
    <dgm:pt modelId="{9AE327F0-61C6-41F2-B0EB-123CB097F033}">
      <dgm:prSet/>
      <dgm:spPr/>
      <dgm:t>
        <a:bodyPr/>
        <a:lstStyle/>
        <a:p>
          <a:pPr algn="l" rtl="0"/>
          <a:r>
            <a:rPr lang="en-US" b="1">
              <a:latin typeface="Calibri Light" panose="020F0302020204030204"/>
            </a:rPr>
            <a:t> Step2: Take</a:t>
          </a:r>
          <a:r>
            <a:rPr lang="en-US" b="1"/>
            <a:t> the front item of the queue and add it to the visited list.</a:t>
          </a:r>
        </a:p>
      </dgm:t>
    </dgm:pt>
    <dgm:pt modelId="{CEB3275C-D512-4CEB-A1A2-9512178C50A8}" type="parTrans" cxnId="{C3FBD43E-E4CA-46DE-B7ED-041A2D504282}">
      <dgm:prSet/>
      <dgm:spPr/>
      <dgm:t>
        <a:bodyPr/>
        <a:lstStyle/>
        <a:p>
          <a:endParaRPr lang="en-US"/>
        </a:p>
      </dgm:t>
    </dgm:pt>
    <dgm:pt modelId="{32B33376-F929-4607-836E-A024D9C044EF}" type="sibTrans" cxnId="{C3FBD43E-E4CA-46DE-B7ED-041A2D504282}">
      <dgm:prSet/>
      <dgm:spPr/>
      <dgm:t>
        <a:bodyPr/>
        <a:lstStyle/>
        <a:p>
          <a:endParaRPr lang="en-US"/>
        </a:p>
      </dgm:t>
    </dgm:pt>
    <dgm:pt modelId="{4D45EDD3-DC2B-4264-B061-E9D59BCD5534}">
      <dgm:prSet/>
      <dgm:spPr/>
      <dgm:t>
        <a:bodyPr/>
        <a:lstStyle/>
        <a:p>
          <a:pPr algn="l" rtl="0"/>
          <a:r>
            <a:rPr lang="en-US" b="1">
              <a:latin typeface="Calibri Light" panose="020F0302020204030204"/>
            </a:rPr>
            <a:t> Step3: Create</a:t>
          </a:r>
          <a:r>
            <a:rPr lang="en-US" b="1"/>
            <a:t> a list of that vertex's adjacent nodes. Add the ones which aren't in the visited list to the back of the queue.</a:t>
          </a:r>
        </a:p>
      </dgm:t>
    </dgm:pt>
    <dgm:pt modelId="{A9D4F961-66A8-4AB9-9EE4-06FDA19CD641}" type="parTrans" cxnId="{A2932D38-CACD-409F-A74A-43CCD22EAA29}">
      <dgm:prSet/>
      <dgm:spPr/>
      <dgm:t>
        <a:bodyPr/>
        <a:lstStyle/>
        <a:p>
          <a:endParaRPr lang="en-US"/>
        </a:p>
      </dgm:t>
    </dgm:pt>
    <dgm:pt modelId="{B1445BD0-0403-442B-AD8D-872BB6B13DD1}" type="sibTrans" cxnId="{A2932D38-CACD-409F-A74A-43CCD22EAA29}">
      <dgm:prSet/>
      <dgm:spPr/>
      <dgm:t>
        <a:bodyPr/>
        <a:lstStyle/>
        <a:p>
          <a:endParaRPr lang="en-US"/>
        </a:p>
      </dgm:t>
    </dgm:pt>
    <dgm:pt modelId="{28636D2B-C9D1-4527-83ED-6677C1B9299A}">
      <dgm:prSet/>
      <dgm:spPr/>
      <dgm:t>
        <a:bodyPr/>
        <a:lstStyle/>
        <a:p>
          <a:pPr algn="l" rtl="0"/>
          <a:r>
            <a:rPr lang="en-US" b="1">
              <a:latin typeface="Calibri Light" panose="020F0302020204030204"/>
            </a:rPr>
            <a:t> Step4: Keep</a:t>
          </a:r>
          <a:r>
            <a:rPr lang="en-US" b="1"/>
            <a:t> repeating steps 2 and 3 until the queue is empty.</a:t>
          </a:r>
        </a:p>
      </dgm:t>
    </dgm:pt>
    <dgm:pt modelId="{C4764A79-D41D-4C6C-8180-F2F84CCAADE8}" type="parTrans" cxnId="{A1170D04-2320-46D1-9E6A-FC3FF8BA577F}">
      <dgm:prSet/>
      <dgm:spPr/>
      <dgm:t>
        <a:bodyPr/>
        <a:lstStyle/>
        <a:p>
          <a:endParaRPr lang="en-US"/>
        </a:p>
      </dgm:t>
    </dgm:pt>
    <dgm:pt modelId="{CCD7A772-3D02-4E85-A975-8E3C8FC98AD6}" type="sibTrans" cxnId="{A1170D04-2320-46D1-9E6A-FC3FF8BA577F}">
      <dgm:prSet/>
      <dgm:spPr/>
      <dgm:t>
        <a:bodyPr/>
        <a:lstStyle/>
        <a:p>
          <a:endParaRPr lang="en-US"/>
        </a:p>
      </dgm:t>
    </dgm:pt>
    <dgm:pt modelId="{B7D1102F-DF98-4CCF-9DDE-EAD3F4FF488F}" type="pres">
      <dgm:prSet presAssocID="{2CD674F6-1A7E-4F54-B517-6A7649636785}" presName="vert0" presStyleCnt="0">
        <dgm:presLayoutVars>
          <dgm:dir/>
          <dgm:animOne val="branch"/>
          <dgm:animLvl val="lvl"/>
        </dgm:presLayoutVars>
      </dgm:prSet>
      <dgm:spPr/>
      <dgm:t>
        <a:bodyPr/>
        <a:lstStyle/>
        <a:p>
          <a:endParaRPr lang="en-CA"/>
        </a:p>
      </dgm:t>
    </dgm:pt>
    <dgm:pt modelId="{BB4D0794-F6A6-419A-B385-78F0CD9FFFA3}" type="pres">
      <dgm:prSet presAssocID="{4F6547B3-B337-4115-9B0E-0E0DA77CB94A}" presName="thickLine" presStyleLbl="alignNode1" presStyleIdx="0" presStyleCnt="9"/>
      <dgm:spPr/>
    </dgm:pt>
    <dgm:pt modelId="{83BA2E4C-11C2-45E5-A181-B6DFC50C6872}" type="pres">
      <dgm:prSet presAssocID="{4F6547B3-B337-4115-9B0E-0E0DA77CB94A}" presName="horz1" presStyleCnt="0"/>
      <dgm:spPr/>
    </dgm:pt>
    <dgm:pt modelId="{D5F2A2C0-4E82-4638-BE39-CB61A4C75348}" type="pres">
      <dgm:prSet presAssocID="{4F6547B3-B337-4115-9B0E-0E0DA77CB94A}" presName="tx1" presStyleLbl="revTx" presStyleIdx="0" presStyleCnt="9"/>
      <dgm:spPr/>
      <dgm:t>
        <a:bodyPr/>
        <a:lstStyle/>
        <a:p>
          <a:endParaRPr lang="en-CA"/>
        </a:p>
      </dgm:t>
    </dgm:pt>
    <dgm:pt modelId="{8F81340A-F906-4B64-997D-5003E9F4A406}" type="pres">
      <dgm:prSet presAssocID="{4F6547B3-B337-4115-9B0E-0E0DA77CB94A}" presName="vert1" presStyleCnt="0"/>
      <dgm:spPr/>
    </dgm:pt>
    <dgm:pt modelId="{2FEB0ED2-6CCA-4C67-A740-EE9AC5B8175B}" type="pres">
      <dgm:prSet presAssocID="{9E159C9E-D5DC-42DE-8EF6-27286FEA5427}" presName="thickLine" presStyleLbl="alignNode1" presStyleIdx="1" presStyleCnt="9"/>
      <dgm:spPr/>
    </dgm:pt>
    <dgm:pt modelId="{EFFA66BA-076B-404F-8F1A-C078292A4B3A}" type="pres">
      <dgm:prSet presAssocID="{9E159C9E-D5DC-42DE-8EF6-27286FEA5427}" presName="horz1" presStyleCnt="0"/>
      <dgm:spPr/>
    </dgm:pt>
    <dgm:pt modelId="{8F5B8980-9111-40C9-BCCF-44099A237E03}" type="pres">
      <dgm:prSet presAssocID="{9E159C9E-D5DC-42DE-8EF6-27286FEA5427}" presName="tx1" presStyleLbl="revTx" presStyleIdx="1" presStyleCnt="9"/>
      <dgm:spPr/>
      <dgm:t>
        <a:bodyPr/>
        <a:lstStyle/>
        <a:p>
          <a:endParaRPr lang="en-CA"/>
        </a:p>
      </dgm:t>
    </dgm:pt>
    <dgm:pt modelId="{B613EFF4-8467-4A59-94E5-1B38AE9C6E84}" type="pres">
      <dgm:prSet presAssocID="{9E159C9E-D5DC-42DE-8EF6-27286FEA5427}" presName="vert1" presStyleCnt="0"/>
      <dgm:spPr/>
    </dgm:pt>
    <dgm:pt modelId="{52124F33-FF3B-41D3-BD5D-86038BE23228}" type="pres">
      <dgm:prSet presAssocID="{520DB28D-8833-459B-BB37-FF9D0E6D745B}" presName="thickLine" presStyleLbl="alignNode1" presStyleIdx="2" presStyleCnt="9"/>
      <dgm:spPr/>
    </dgm:pt>
    <dgm:pt modelId="{15140A45-9E74-485D-A2C0-3EF7A380EE48}" type="pres">
      <dgm:prSet presAssocID="{520DB28D-8833-459B-BB37-FF9D0E6D745B}" presName="horz1" presStyleCnt="0"/>
      <dgm:spPr/>
    </dgm:pt>
    <dgm:pt modelId="{24763509-0F91-4470-9C14-C6EC849845FC}" type="pres">
      <dgm:prSet presAssocID="{520DB28D-8833-459B-BB37-FF9D0E6D745B}" presName="tx1" presStyleLbl="revTx" presStyleIdx="2" presStyleCnt="9"/>
      <dgm:spPr/>
      <dgm:t>
        <a:bodyPr/>
        <a:lstStyle/>
        <a:p>
          <a:endParaRPr lang="en-CA"/>
        </a:p>
      </dgm:t>
    </dgm:pt>
    <dgm:pt modelId="{A00A664A-D849-4056-B07F-A7C162A54A51}" type="pres">
      <dgm:prSet presAssocID="{520DB28D-8833-459B-BB37-FF9D0E6D745B}" presName="vert1" presStyleCnt="0"/>
      <dgm:spPr/>
    </dgm:pt>
    <dgm:pt modelId="{35D72CC9-604B-4738-BCA8-3F5C7288E09B}" type="pres">
      <dgm:prSet presAssocID="{44881D61-57FC-46FD-8F91-2B54BE65F1A0}" presName="thickLine" presStyleLbl="alignNode1" presStyleIdx="3" presStyleCnt="9"/>
      <dgm:spPr/>
    </dgm:pt>
    <dgm:pt modelId="{9D53643D-1F3E-4919-B738-376AB3247FAB}" type="pres">
      <dgm:prSet presAssocID="{44881D61-57FC-46FD-8F91-2B54BE65F1A0}" presName="horz1" presStyleCnt="0"/>
      <dgm:spPr/>
    </dgm:pt>
    <dgm:pt modelId="{5CC4F10E-B517-4F56-A604-DB60F541E488}" type="pres">
      <dgm:prSet presAssocID="{44881D61-57FC-46FD-8F91-2B54BE65F1A0}" presName="tx1" presStyleLbl="revTx" presStyleIdx="3" presStyleCnt="9"/>
      <dgm:spPr/>
      <dgm:t>
        <a:bodyPr/>
        <a:lstStyle/>
        <a:p>
          <a:endParaRPr lang="en-CA"/>
        </a:p>
      </dgm:t>
    </dgm:pt>
    <dgm:pt modelId="{B61770A6-DE65-458A-B54F-675F904C4EBD}" type="pres">
      <dgm:prSet presAssocID="{44881D61-57FC-46FD-8F91-2B54BE65F1A0}" presName="vert1" presStyleCnt="0"/>
      <dgm:spPr/>
    </dgm:pt>
    <dgm:pt modelId="{AF5CCD4E-4B4D-41E3-B2FE-854F76D0A6A9}" type="pres">
      <dgm:prSet presAssocID="{C7A025CF-99EB-4F8D-9CB1-CF7A01048ECF}" presName="thickLine" presStyleLbl="alignNode1" presStyleIdx="4" presStyleCnt="9"/>
      <dgm:spPr/>
    </dgm:pt>
    <dgm:pt modelId="{5F3B7429-AB64-4FAD-963A-DC6AEA3757E7}" type="pres">
      <dgm:prSet presAssocID="{C7A025CF-99EB-4F8D-9CB1-CF7A01048ECF}" presName="horz1" presStyleCnt="0"/>
      <dgm:spPr/>
    </dgm:pt>
    <dgm:pt modelId="{795A94CF-972D-47F6-8AE5-C54535D8AD7D}" type="pres">
      <dgm:prSet presAssocID="{C7A025CF-99EB-4F8D-9CB1-CF7A01048ECF}" presName="tx1" presStyleLbl="revTx" presStyleIdx="4" presStyleCnt="9"/>
      <dgm:spPr/>
      <dgm:t>
        <a:bodyPr/>
        <a:lstStyle/>
        <a:p>
          <a:endParaRPr lang="en-CA"/>
        </a:p>
      </dgm:t>
    </dgm:pt>
    <dgm:pt modelId="{C71491D9-3DE4-427D-AD8C-540D59929087}" type="pres">
      <dgm:prSet presAssocID="{C7A025CF-99EB-4F8D-9CB1-CF7A01048ECF}" presName="vert1" presStyleCnt="0"/>
      <dgm:spPr/>
    </dgm:pt>
    <dgm:pt modelId="{211E2C37-C08C-4897-A3A0-00747460A58C}" type="pres">
      <dgm:prSet presAssocID="{3CDFD3D2-6970-4837-9F2A-8529BBF4AD13}" presName="thickLine" presStyleLbl="alignNode1" presStyleIdx="5" presStyleCnt="9"/>
      <dgm:spPr/>
    </dgm:pt>
    <dgm:pt modelId="{1E08007B-68B5-46E5-B293-A0562341730F}" type="pres">
      <dgm:prSet presAssocID="{3CDFD3D2-6970-4837-9F2A-8529BBF4AD13}" presName="horz1" presStyleCnt="0"/>
      <dgm:spPr/>
    </dgm:pt>
    <dgm:pt modelId="{61376D1A-788F-46F9-AA5F-03D975B85B3E}" type="pres">
      <dgm:prSet presAssocID="{3CDFD3D2-6970-4837-9F2A-8529BBF4AD13}" presName="tx1" presStyleLbl="revTx" presStyleIdx="5" presStyleCnt="9"/>
      <dgm:spPr/>
      <dgm:t>
        <a:bodyPr/>
        <a:lstStyle/>
        <a:p>
          <a:endParaRPr lang="en-CA"/>
        </a:p>
      </dgm:t>
    </dgm:pt>
    <dgm:pt modelId="{A736F17C-4C3E-4699-87EE-F296C51182CB}" type="pres">
      <dgm:prSet presAssocID="{3CDFD3D2-6970-4837-9F2A-8529BBF4AD13}" presName="vert1" presStyleCnt="0"/>
      <dgm:spPr/>
    </dgm:pt>
    <dgm:pt modelId="{ADFD9CC8-94E3-4149-9159-2F597F4E210E}" type="pres">
      <dgm:prSet presAssocID="{9AE327F0-61C6-41F2-B0EB-123CB097F033}" presName="thickLine" presStyleLbl="alignNode1" presStyleIdx="6" presStyleCnt="9"/>
      <dgm:spPr/>
    </dgm:pt>
    <dgm:pt modelId="{53D7FD19-E29F-4DFE-8397-3A0481B77066}" type="pres">
      <dgm:prSet presAssocID="{9AE327F0-61C6-41F2-B0EB-123CB097F033}" presName="horz1" presStyleCnt="0"/>
      <dgm:spPr/>
    </dgm:pt>
    <dgm:pt modelId="{CA7E05E6-E1FD-4622-8CA4-59B7F8AE51D7}" type="pres">
      <dgm:prSet presAssocID="{9AE327F0-61C6-41F2-B0EB-123CB097F033}" presName="tx1" presStyleLbl="revTx" presStyleIdx="6" presStyleCnt="9"/>
      <dgm:spPr/>
      <dgm:t>
        <a:bodyPr/>
        <a:lstStyle/>
        <a:p>
          <a:endParaRPr lang="en-CA"/>
        </a:p>
      </dgm:t>
    </dgm:pt>
    <dgm:pt modelId="{4CFB81F4-7096-4343-AA28-0F56C3B03575}" type="pres">
      <dgm:prSet presAssocID="{9AE327F0-61C6-41F2-B0EB-123CB097F033}" presName="vert1" presStyleCnt="0"/>
      <dgm:spPr/>
    </dgm:pt>
    <dgm:pt modelId="{04E4E3DE-EA08-4C95-B719-212A33C442CC}" type="pres">
      <dgm:prSet presAssocID="{4D45EDD3-DC2B-4264-B061-E9D59BCD5534}" presName="thickLine" presStyleLbl="alignNode1" presStyleIdx="7" presStyleCnt="9"/>
      <dgm:spPr/>
    </dgm:pt>
    <dgm:pt modelId="{A48F9272-6552-4908-83EE-BFF97E5EACC0}" type="pres">
      <dgm:prSet presAssocID="{4D45EDD3-DC2B-4264-B061-E9D59BCD5534}" presName="horz1" presStyleCnt="0"/>
      <dgm:spPr/>
    </dgm:pt>
    <dgm:pt modelId="{0990EFCF-5E59-4172-AD9A-C90BAC32BC12}" type="pres">
      <dgm:prSet presAssocID="{4D45EDD3-DC2B-4264-B061-E9D59BCD5534}" presName="tx1" presStyleLbl="revTx" presStyleIdx="7" presStyleCnt="9"/>
      <dgm:spPr/>
      <dgm:t>
        <a:bodyPr/>
        <a:lstStyle/>
        <a:p>
          <a:endParaRPr lang="en-CA"/>
        </a:p>
      </dgm:t>
    </dgm:pt>
    <dgm:pt modelId="{71226AB5-C7D7-49A6-92E7-8E3501D0879C}" type="pres">
      <dgm:prSet presAssocID="{4D45EDD3-DC2B-4264-B061-E9D59BCD5534}" presName="vert1" presStyleCnt="0"/>
      <dgm:spPr/>
    </dgm:pt>
    <dgm:pt modelId="{BB3FF2A7-CB1A-4585-AB80-7D420954A15E}" type="pres">
      <dgm:prSet presAssocID="{28636D2B-C9D1-4527-83ED-6677C1B9299A}" presName="thickLine" presStyleLbl="alignNode1" presStyleIdx="8" presStyleCnt="9"/>
      <dgm:spPr/>
    </dgm:pt>
    <dgm:pt modelId="{D9F6534C-0E9F-40E9-B9F9-06A64C50AAB4}" type="pres">
      <dgm:prSet presAssocID="{28636D2B-C9D1-4527-83ED-6677C1B9299A}" presName="horz1" presStyleCnt="0"/>
      <dgm:spPr/>
    </dgm:pt>
    <dgm:pt modelId="{1C69F35B-1906-42A6-A17E-5B4469FF8B91}" type="pres">
      <dgm:prSet presAssocID="{28636D2B-C9D1-4527-83ED-6677C1B9299A}" presName="tx1" presStyleLbl="revTx" presStyleIdx="8" presStyleCnt="9"/>
      <dgm:spPr/>
      <dgm:t>
        <a:bodyPr/>
        <a:lstStyle/>
        <a:p>
          <a:endParaRPr lang="en-CA"/>
        </a:p>
      </dgm:t>
    </dgm:pt>
    <dgm:pt modelId="{DD692336-C88A-4D31-B531-95F602E9D8CD}" type="pres">
      <dgm:prSet presAssocID="{28636D2B-C9D1-4527-83ED-6677C1B9299A}" presName="vert1" presStyleCnt="0"/>
      <dgm:spPr/>
    </dgm:pt>
  </dgm:ptLst>
  <dgm:cxnLst>
    <dgm:cxn modelId="{4470439C-30DC-4B04-8DFD-87C7B55FD4B4}" srcId="{2CD674F6-1A7E-4F54-B517-6A7649636785}" destId="{4F6547B3-B337-4115-9B0E-0E0DA77CB94A}" srcOrd="0" destOrd="0" parTransId="{736F38DD-D065-46FC-ACBF-E04E836E9A16}" sibTransId="{E796C868-C127-4F3F-8726-D15E3AAD0378}"/>
    <dgm:cxn modelId="{DE16345B-CD30-45DA-887B-AA633C19A1E2}" srcId="{2CD674F6-1A7E-4F54-B517-6A7649636785}" destId="{44881D61-57FC-46FD-8F91-2B54BE65F1A0}" srcOrd="3" destOrd="0" parTransId="{DC1DB799-259B-4BE9-9DAC-4B6EA87B9379}" sibTransId="{66CDCE7D-9BC3-4C68-B72C-0E5EB297DD1C}"/>
    <dgm:cxn modelId="{D1A4A524-8D5C-4343-B304-F28368ED7BA5}" type="presOf" srcId="{3CDFD3D2-6970-4837-9F2A-8529BBF4AD13}" destId="{61376D1A-788F-46F9-AA5F-03D975B85B3E}" srcOrd="0" destOrd="0" presId="urn:microsoft.com/office/officeart/2008/layout/LinedList"/>
    <dgm:cxn modelId="{7CB7D9C0-480E-457B-9FEE-B328EEF7058A}" type="presOf" srcId="{4D45EDD3-DC2B-4264-B061-E9D59BCD5534}" destId="{0990EFCF-5E59-4172-AD9A-C90BAC32BC12}" srcOrd="0" destOrd="0" presId="urn:microsoft.com/office/officeart/2008/layout/LinedList"/>
    <dgm:cxn modelId="{C3FBD43E-E4CA-46DE-B7ED-041A2D504282}" srcId="{2CD674F6-1A7E-4F54-B517-6A7649636785}" destId="{9AE327F0-61C6-41F2-B0EB-123CB097F033}" srcOrd="6" destOrd="0" parTransId="{CEB3275C-D512-4CEB-A1A2-9512178C50A8}" sibTransId="{32B33376-F929-4607-836E-A024D9C044EF}"/>
    <dgm:cxn modelId="{2DC8D311-A1BE-4CB0-8E6F-0D8E019831E5}" srcId="{2CD674F6-1A7E-4F54-B517-6A7649636785}" destId="{C7A025CF-99EB-4F8D-9CB1-CF7A01048ECF}" srcOrd="4" destOrd="0" parTransId="{7F732835-0C15-4D90-A77E-79391B8DAB7F}" sibTransId="{18A3F455-D686-4E39-9E40-8BFC573622C6}"/>
    <dgm:cxn modelId="{6E71A695-95D4-4AAD-8CD1-0126FA70E89F}" type="presOf" srcId="{520DB28D-8833-459B-BB37-FF9D0E6D745B}" destId="{24763509-0F91-4470-9C14-C6EC849845FC}" srcOrd="0" destOrd="0" presId="urn:microsoft.com/office/officeart/2008/layout/LinedList"/>
    <dgm:cxn modelId="{6D006243-9868-4E7C-B98A-0C7369A81725}" type="presOf" srcId="{4F6547B3-B337-4115-9B0E-0E0DA77CB94A}" destId="{D5F2A2C0-4E82-4638-BE39-CB61A4C75348}" srcOrd="0" destOrd="0" presId="urn:microsoft.com/office/officeart/2008/layout/LinedList"/>
    <dgm:cxn modelId="{189DC0CB-A676-433D-9C54-134AF038A7CD}" type="presOf" srcId="{9AE327F0-61C6-41F2-B0EB-123CB097F033}" destId="{CA7E05E6-E1FD-4622-8CA4-59B7F8AE51D7}" srcOrd="0" destOrd="0" presId="urn:microsoft.com/office/officeart/2008/layout/LinedList"/>
    <dgm:cxn modelId="{78656A41-1A87-4B87-BB3A-1301C1C58412}" type="presOf" srcId="{44881D61-57FC-46FD-8F91-2B54BE65F1A0}" destId="{5CC4F10E-B517-4F56-A604-DB60F541E488}" srcOrd="0" destOrd="0" presId="urn:microsoft.com/office/officeart/2008/layout/LinedList"/>
    <dgm:cxn modelId="{A1170D04-2320-46D1-9E6A-FC3FF8BA577F}" srcId="{2CD674F6-1A7E-4F54-B517-6A7649636785}" destId="{28636D2B-C9D1-4527-83ED-6677C1B9299A}" srcOrd="8" destOrd="0" parTransId="{C4764A79-D41D-4C6C-8180-F2F84CCAADE8}" sibTransId="{CCD7A772-3D02-4E85-A975-8E3C8FC98AD6}"/>
    <dgm:cxn modelId="{8620B049-C20B-4384-8968-44C84F69FA58}" type="presOf" srcId="{C7A025CF-99EB-4F8D-9CB1-CF7A01048ECF}" destId="{795A94CF-972D-47F6-8AE5-C54535D8AD7D}" srcOrd="0" destOrd="0" presId="urn:microsoft.com/office/officeart/2008/layout/LinedList"/>
    <dgm:cxn modelId="{14E8D17E-E816-4889-85E2-9EB3E5BAC2B6}" type="presOf" srcId="{28636D2B-C9D1-4527-83ED-6677C1B9299A}" destId="{1C69F35B-1906-42A6-A17E-5B4469FF8B91}" srcOrd="0" destOrd="0" presId="urn:microsoft.com/office/officeart/2008/layout/LinedList"/>
    <dgm:cxn modelId="{A2932D38-CACD-409F-A74A-43CCD22EAA29}" srcId="{2CD674F6-1A7E-4F54-B517-6A7649636785}" destId="{4D45EDD3-DC2B-4264-B061-E9D59BCD5534}" srcOrd="7" destOrd="0" parTransId="{A9D4F961-66A8-4AB9-9EE4-06FDA19CD641}" sibTransId="{B1445BD0-0403-442B-AD8D-872BB6B13DD1}"/>
    <dgm:cxn modelId="{F07E604D-2706-4FAD-B548-4F0A6ABF31F7}" srcId="{2CD674F6-1A7E-4F54-B517-6A7649636785}" destId="{520DB28D-8833-459B-BB37-FF9D0E6D745B}" srcOrd="2" destOrd="0" parTransId="{14D0EB4A-5DBF-480A-8A5E-6E7EB7066CF2}" sibTransId="{1AC60678-F7BD-4154-BCEA-64C1C10171BA}"/>
    <dgm:cxn modelId="{341E75D5-58C8-4F56-ABC3-61A021DDDDD0}" srcId="{2CD674F6-1A7E-4F54-B517-6A7649636785}" destId="{9E159C9E-D5DC-42DE-8EF6-27286FEA5427}" srcOrd="1" destOrd="0" parTransId="{87E097D2-3208-4FFD-8F65-CC44ED99DB55}" sibTransId="{1F07154B-6E97-4ABE-86E4-0A63DAB551B9}"/>
    <dgm:cxn modelId="{5CE26FC8-D158-48C1-8CF2-512939CAE799}" srcId="{2CD674F6-1A7E-4F54-B517-6A7649636785}" destId="{3CDFD3D2-6970-4837-9F2A-8529BBF4AD13}" srcOrd="5" destOrd="0" parTransId="{7478370C-60C2-40E9-9B26-FF88EE68577F}" sibTransId="{3A561F13-CFC4-4348-803B-D9894ABFB7D6}"/>
    <dgm:cxn modelId="{56A6D75D-269F-4EA6-B812-10F1DF0F4D7F}" type="presOf" srcId="{9E159C9E-D5DC-42DE-8EF6-27286FEA5427}" destId="{8F5B8980-9111-40C9-BCCF-44099A237E03}" srcOrd="0" destOrd="0" presId="urn:microsoft.com/office/officeart/2008/layout/LinedList"/>
    <dgm:cxn modelId="{0805AB75-2F2B-4281-B0C1-1771EBCC77B3}" type="presOf" srcId="{2CD674F6-1A7E-4F54-B517-6A7649636785}" destId="{B7D1102F-DF98-4CCF-9DDE-EAD3F4FF488F}" srcOrd="0" destOrd="0" presId="urn:microsoft.com/office/officeart/2008/layout/LinedList"/>
    <dgm:cxn modelId="{DC05896E-AFEC-4281-93B9-B71F1D4F06DA}" type="presParOf" srcId="{B7D1102F-DF98-4CCF-9DDE-EAD3F4FF488F}" destId="{BB4D0794-F6A6-419A-B385-78F0CD9FFFA3}" srcOrd="0" destOrd="0" presId="urn:microsoft.com/office/officeart/2008/layout/LinedList"/>
    <dgm:cxn modelId="{71B4B30B-AE0E-4F17-AC5E-4B4A5C18E47F}" type="presParOf" srcId="{B7D1102F-DF98-4CCF-9DDE-EAD3F4FF488F}" destId="{83BA2E4C-11C2-45E5-A181-B6DFC50C6872}" srcOrd="1" destOrd="0" presId="urn:microsoft.com/office/officeart/2008/layout/LinedList"/>
    <dgm:cxn modelId="{E59D6474-02C5-42D1-90DE-B1A4E18C7F4C}" type="presParOf" srcId="{83BA2E4C-11C2-45E5-A181-B6DFC50C6872}" destId="{D5F2A2C0-4E82-4638-BE39-CB61A4C75348}" srcOrd="0" destOrd="0" presId="urn:microsoft.com/office/officeart/2008/layout/LinedList"/>
    <dgm:cxn modelId="{C983667E-78F3-4CC6-9D83-2F4FFD390ABD}" type="presParOf" srcId="{83BA2E4C-11C2-45E5-A181-B6DFC50C6872}" destId="{8F81340A-F906-4B64-997D-5003E9F4A406}" srcOrd="1" destOrd="0" presId="urn:microsoft.com/office/officeart/2008/layout/LinedList"/>
    <dgm:cxn modelId="{7465EC6F-1134-4FB4-85D5-B0D9BAD47ED7}" type="presParOf" srcId="{B7D1102F-DF98-4CCF-9DDE-EAD3F4FF488F}" destId="{2FEB0ED2-6CCA-4C67-A740-EE9AC5B8175B}" srcOrd="2" destOrd="0" presId="urn:microsoft.com/office/officeart/2008/layout/LinedList"/>
    <dgm:cxn modelId="{DFC9687E-977A-4D3B-82C5-EC8DAE8F8FA9}" type="presParOf" srcId="{B7D1102F-DF98-4CCF-9DDE-EAD3F4FF488F}" destId="{EFFA66BA-076B-404F-8F1A-C078292A4B3A}" srcOrd="3" destOrd="0" presId="urn:microsoft.com/office/officeart/2008/layout/LinedList"/>
    <dgm:cxn modelId="{0F501FF7-18F1-4693-ABA9-1343FEF7352F}" type="presParOf" srcId="{EFFA66BA-076B-404F-8F1A-C078292A4B3A}" destId="{8F5B8980-9111-40C9-BCCF-44099A237E03}" srcOrd="0" destOrd="0" presId="urn:microsoft.com/office/officeart/2008/layout/LinedList"/>
    <dgm:cxn modelId="{8C02620B-B4F4-4779-975B-F8E4F456763E}" type="presParOf" srcId="{EFFA66BA-076B-404F-8F1A-C078292A4B3A}" destId="{B613EFF4-8467-4A59-94E5-1B38AE9C6E84}" srcOrd="1" destOrd="0" presId="urn:microsoft.com/office/officeart/2008/layout/LinedList"/>
    <dgm:cxn modelId="{C9FE96C9-038A-4F29-B3BE-AACC84F3EF81}" type="presParOf" srcId="{B7D1102F-DF98-4CCF-9DDE-EAD3F4FF488F}" destId="{52124F33-FF3B-41D3-BD5D-86038BE23228}" srcOrd="4" destOrd="0" presId="urn:microsoft.com/office/officeart/2008/layout/LinedList"/>
    <dgm:cxn modelId="{E020BE9B-CC94-45E8-9D0E-292CFCAC6585}" type="presParOf" srcId="{B7D1102F-DF98-4CCF-9DDE-EAD3F4FF488F}" destId="{15140A45-9E74-485D-A2C0-3EF7A380EE48}" srcOrd="5" destOrd="0" presId="urn:microsoft.com/office/officeart/2008/layout/LinedList"/>
    <dgm:cxn modelId="{592C8A60-409B-4E9C-8E1E-74D4E46B01FB}" type="presParOf" srcId="{15140A45-9E74-485D-A2C0-3EF7A380EE48}" destId="{24763509-0F91-4470-9C14-C6EC849845FC}" srcOrd="0" destOrd="0" presId="urn:microsoft.com/office/officeart/2008/layout/LinedList"/>
    <dgm:cxn modelId="{A49F17E9-B4D2-43F2-87DF-B52CF38CC6B7}" type="presParOf" srcId="{15140A45-9E74-485D-A2C0-3EF7A380EE48}" destId="{A00A664A-D849-4056-B07F-A7C162A54A51}" srcOrd="1" destOrd="0" presId="urn:microsoft.com/office/officeart/2008/layout/LinedList"/>
    <dgm:cxn modelId="{DB441462-2871-42B7-892C-BFEF40C5C16B}" type="presParOf" srcId="{B7D1102F-DF98-4CCF-9DDE-EAD3F4FF488F}" destId="{35D72CC9-604B-4738-BCA8-3F5C7288E09B}" srcOrd="6" destOrd="0" presId="urn:microsoft.com/office/officeart/2008/layout/LinedList"/>
    <dgm:cxn modelId="{47CB8708-1E3A-4AA1-B7B5-ADA2B8060680}" type="presParOf" srcId="{B7D1102F-DF98-4CCF-9DDE-EAD3F4FF488F}" destId="{9D53643D-1F3E-4919-B738-376AB3247FAB}" srcOrd="7" destOrd="0" presId="urn:microsoft.com/office/officeart/2008/layout/LinedList"/>
    <dgm:cxn modelId="{4EB1AE39-8B4D-4E1A-82CE-4864F2907C4D}" type="presParOf" srcId="{9D53643D-1F3E-4919-B738-376AB3247FAB}" destId="{5CC4F10E-B517-4F56-A604-DB60F541E488}" srcOrd="0" destOrd="0" presId="urn:microsoft.com/office/officeart/2008/layout/LinedList"/>
    <dgm:cxn modelId="{5832D546-B18E-4B27-92F7-B2F95565F5C6}" type="presParOf" srcId="{9D53643D-1F3E-4919-B738-376AB3247FAB}" destId="{B61770A6-DE65-458A-B54F-675F904C4EBD}" srcOrd="1" destOrd="0" presId="urn:microsoft.com/office/officeart/2008/layout/LinedList"/>
    <dgm:cxn modelId="{37204381-1B86-4D7A-92EB-41221CBDE0AB}" type="presParOf" srcId="{B7D1102F-DF98-4CCF-9DDE-EAD3F4FF488F}" destId="{AF5CCD4E-4B4D-41E3-B2FE-854F76D0A6A9}" srcOrd="8" destOrd="0" presId="urn:microsoft.com/office/officeart/2008/layout/LinedList"/>
    <dgm:cxn modelId="{BD713772-9040-46A7-98C1-358A975409C8}" type="presParOf" srcId="{B7D1102F-DF98-4CCF-9DDE-EAD3F4FF488F}" destId="{5F3B7429-AB64-4FAD-963A-DC6AEA3757E7}" srcOrd="9" destOrd="0" presId="urn:microsoft.com/office/officeart/2008/layout/LinedList"/>
    <dgm:cxn modelId="{B53E3C71-A8E9-4BD7-923B-B4F29542493B}" type="presParOf" srcId="{5F3B7429-AB64-4FAD-963A-DC6AEA3757E7}" destId="{795A94CF-972D-47F6-8AE5-C54535D8AD7D}" srcOrd="0" destOrd="0" presId="urn:microsoft.com/office/officeart/2008/layout/LinedList"/>
    <dgm:cxn modelId="{A98C6AD5-0A5E-4D85-9F1C-AE1508CD3FE9}" type="presParOf" srcId="{5F3B7429-AB64-4FAD-963A-DC6AEA3757E7}" destId="{C71491D9-3DE4-427D-AD8C-540D59929087}" srcOrd="1" destOrd="0" presId="urn:microsoft.com/office/officeart/2008/layout/LinedList"/>
    <dgm:cxn modelId="{B7D229FB-C79F-47D9-8B46-81B78363C171}" type="presParOf" srcId="{B7D1102F-DF98-4CCF-9DDE-EAD3F4FF488F}" destId="{211E2C37-C08C-4897-A3A0-00747460A58C}" srcOrd="10" destOrd="0" presId="urn:microsoft.com/office/officeart/2008/layout/LinedList"/>
    <dgm:cxn modelId="{7A41D949-7BD3-4874-AEB2-4A8F056DE62A}" type="presParOf" srcId="{B7D1102F-DF98-4CCF-9DDE-EAD3F4FF488F}" destId="{1E08007B-68B5-46E5-B293-A0562341730F}" srcOrd="11" destOrd="0" presId="urn:microsoft.com/office/officeart/2008/layout/LinedList"/>
    <dgm:cxn modelId="{0A9D6839-7673-49BE-AA13-3A64489150A6}" type="presParOf" srcId="{1E08007B-68B5-46E5-B293-A0562341730F}" destId="{61376D1A-788F-46F9-AA5F-03D975B85B3E}" srcOrd="0" destOrd="0" presId="urn:microsoft.com/office/officeart/2008/layout/LinedList"/>
    <dgm:cxn modelId="{66AF6FE6-3D81-4866-9250-CC87E2D88DAF}" type="presParOf" srcId="{1E08007B-68B5-46E5-B293-A0562341730F}" destId="{A736F17C-4C3E-4699-87EE-F296C51182CB}" srcOrd="1" destOrd="0" presId="urn:microsoft.com/office/officeart/2008/layout/LinedList"/>
    <dgm:cxn modelId="{FB131E70-1C49-4721-B5F1-E57556901F20}" type="presParOf" srcId="{B7D1102F-DF98-4CCF-9DDE-EAD3F4FF488F}" destId="{ADFD9CC8-94E3-4149-9159-2F597F4E210E}" srcOrd="12" destOrd="0" presId="urn:microsoft.com/office/officeart/2008/layout/LinedList"/>
    <dgm:cxn modelId="{C4570A92-A029-4C2A-9C3A-BD061E890C89}" type="presParOf" srcId="{B7D1102F-DF98-4CCF-9DDE-EAD3F4FF488F}" destId="{53D7FD19-E29F-4DFE-8397-3A0481B77066}" srcOrd="13" destOrd="0" presId="urn:microsoft.com/office/officeart/2008/layout/LinedList"/>
    <dgm:cxn modelId="{75E39087-DA3A-4992-B2B1-6F52BA6CA1C9}" type="presParOf" srcId="{53D7FD19-E29F-4DFE-8397-3A0481B77066}" destId="{CA7E05E6-E1FD-4622-8CA4-59B7F8AE51D7}" srcOrd="0" destOrd="0" presId="urn:microsoft.com/office/officeart/2008/layout/LinedList"/>
    <dgm:cxn modelId="{A8666361-DE2B-4DCA-AEDE-DAD037547F76}" type="presParOf" srcId="{53D7FD19-E29F-4DFE-8397-3A0481B77066}" destId="{4CFB81F4-7096-4343-AA28-0F56C3B03575}" srcOrd="1" destOrd="0" presId="urn:microsoft.com/office/officeart/2008/layout/LinedList"/>
    <dgm:cxn modelId="{707AB827-5A72-45DC-812E-D07FA2E7A3A3}" type="presParOf" srcId="{B7D1102F-DF98-4CCF-9DDE-EAD3F4FF488F}" destId="{04E4E3DE-EA08-4C95-B719-212A33C442CC}" srcOrd="14" destOrd="0" presId="urn:microsoft.com/office/officeart/2008/layout/LinedList"/>
    <dgm:cxn modelId="{80F99871-62AA-4FAE-9CD3-2FF7D942C621}" type="presParOf" srcId="{B7D1102F-DF98-4CCF-9DDE-EAD3F4FF488F}" destId="{A48F9272-6552-4908-83EE-BFF97E5EACC0}" srcOrd="15" destOrd="0" presId="urn:microsoft.com/office/officeart/2008/layout/LinedList"/>
    <dgm:cxn modelId="{C080E374-E43D-40B5-B61A-597B9F1ACF05}" type="presParOf" srcId="{A48F9272-6552-4908-83EE-BFF97E5EACC0}" destId="{0990EFCF-5E59-4172-AD9A-C90BAC32BC12}" srcOrd="0" destOrd="0" presId="urn:microsoft.com/office/officeart/2008/layout/LinedList"/>
    <dgm:cxn modelId="{7A60FB00-B4C5-4734-91DA-E2C07463254A}" type="presParOf" srcId="{A48F9272-6552-4908-83EE-BFF97E5EACC0}" destId="{71226AB5-C7D7-49A6-92E7-8E3501D0879C}" srcOrd="1" destOrd="0" presId="urn:microsoft.com/office/officeart/2008/layout/LinedList"/>
    <dgm:cxn modelId="{C1828B5A-1069-4CE2-B822-2DE5C2E6BFC6}" type="presParOf" srcId="{B7D1102F-DF98-4CCF-9DDE-EAD3F4FF488F}" destId="{BB3FF2A7-CB1A-4585-AB80-7D420954A15E}" srcOrd="16" destOrd="0" presId="urn:microsoft.com/office/officeart/2008/layout/LinedList"/>
    <dgm:cxn modelId="{8DAB7D70-AB80-4BB5-957D-26C6DAD731A2}" type="presParOf" srcId="{B7D1102F-DF98-4CCF-9DDE-EAD3F4FF488F}" destId="{D9F6534C-0E9F-40E9-B9F9-06A64C50AAB4}" srcOrd="17" destOrd="0" presId="urn:microsoft.com/office/officeart/2008/layout/LinedList"/>
    <dgm:cxn modelId="{D5B19274-025B-4943-B832-B3FFE4C45D57}" type="presParOf" srcId="{D9F6534C-0E9F-40E9-B9F9-06A64C50AAB4}" destId="{1C69F35B-1906-42A6-A17E-5B4469FF8B91}" srcOrd="0" destOrd="0" presId="urn:microsoft.com/office/officeart/2008/layout/LinedList"/>
    <dgm:cxn modelId="{E8BE6D68-5436-491D-A1D9-3C9B59AFA47F}" type="presParOf" srcId="{D9F6534C-0E9F-40E9-B9F9-06A64C50AAB4}" destId="{DD692336-C88A-4D31-B531-95F602E9D8C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83DC93-6933-4601-863A-F8A883C0AB1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EBAC33-4E19-42E4-B1C5-03C8E44633F6}">
      <dgm:prSet/>
      <dgm:spPr/>
      <dgm:t>
        <a:bodyPr/>
        <a:lstStyle/>
        <a:p>
          <a:r>
            <a:rPr lang="en-US"/>
            <a:t>To build index by search index</a:t>
          </a:r>
        </a:p>
      </dgm:t>
    </dgm:pt>
    <dgm:pt modelId="{A258C346-8F64-4F2D-93F7-9D53625354AD}" type="parTrans" cxnId="{3F809395-55B3-4D7A-A188-874BECB219C0}">
      <dgm:prSet/>
      <dgm:spPr/>
      <dgm:t>
        <a:bodyPr/>
        <a:lstStyle/>
        <a:p>
          <a:endParaRPr lang="en-US"/>
        </a:p>
      </dgm:t>
    </dgm:pt>
    <dgm:pt modelId="{6ADC78CA-104B-4C99-930A-4C4EB48719F1}" type="sibTrans" cxnId="{3F809395-55B3-4D7A-A188-874BECB219C0}">
      <dgm:prSet/>
      <dgm:spPr/>
      <dgm:t>
        <a:bodyPr/>
        <a:lstStyle/>
        <a:p>
          <a:endParaRPr lang="en-US"/>
        </a:p>
      </dgm:t>
    </dgm:pt>
    <dgm:pt modelId="{18C4A140-16A3-4FA2-AF60-8967364987B3}">
      <dgm:prSet/>
      <dgm:spPr/>
      <dgm:t>
        <a:bodyPr/>
        <a:lstStyle/>
        <a:p>
          <a:r>
            <a:rPr lang="en-US"/>
            <a:t>For GPS navigation</a:t>
          </a:r>
        </a:p>
      </dgm:t>
    </dgm:pt>
    <dgm:pt modelId="{962CFDF1-CADD-4AE0-83A2-7CE042D78963}" type="parTrans" cxnId="{0A89BAD5-980D-4235-B3B9-3A019F47A234}">
      <dgm:prSet/>
      <dgm:spPr/>
      <dgm:t>
        <a:bodyPr/>
        <a:lstStyle/>
        <a:p>
          <a:endParaRPr lang="en-US"/>
        </a:p>
      </dgm:t>
    </dgm:pt>
    <dgm:pt modelId="{39BB605C-8906-44AD-90F4-0F470ECEBECE}" type="sibTrans" cxnId="{0A89BAD5-980D-4235-B3B9-3A019F47A234}">
      <dgm:prSet/>
      <dgm:spPr/>
      <dgm:t>
        <a:bodyPr/>
        <a:lstStyle/>
        <a:p>
          <a:endParaRPr lang="en-US"/>
        </a:p>
      </dgm:t>
    </dgm:pt>
    <dgm:pt modelId="{2D89F324-15BB-4C5A-8518-CFDD11E204AE}">
      <dgm:prSet/>
      <dgm:spPr/>
      <dgm:t>
        <a:bodyPr/>
        <a:lstStyle/>
        <a:p>
          <a:r>
            <a:rPr lang="en-US"/>
            <a:t>Path finding algorithms</a:t>
          </a:r>
        </a:p>
      </dgm:t>
    </dgm:pt>
    <dgm:pt modelId="{690C546A-6AEB-4B28-97B5-04FBCEAEAE6A}" type="parTrans" cxnId="{CDE81AF5-DA7D-4624-A855-9566201DC304}">
      <dgm:prSet/>
      <dgm:spPr/>
      <dgm:t>
        <a:bodyPr/>
        <a:lstStyle/>
        <a:p>
          <a:endParaRPr lang="en-US"/>
        </a:p>
      </dgm:t>
    </dgm:pt>
    <dgm:pt modelId="{59A09729-BC94-4EA4-8336-58FABEF2A554}" type="sibTrans" cxnId="{CDE81AF5-DA7D-4624-A855-9566201DC304}">
      <dgm:prSet/>
      <dgm:spPr/>
      <dgm:t>
        <a:bodyPr/>
        <a:lstStyle/>
        <a:p>
          <a:endParaRPr lang="en-US"/>
        </a:p>
      </dgm:t>
    </dgm:pt>
    <dgm:pt modelId="{FC364E32-69AB-44B2-8821-964BA5EA1A39}">
      <dgm:prSet/>
      <dgm:spPr/>
      <dgm:t>
        <a:bodyPr/>
        <a:lstStyle/>
        <a:p>
          <a:r>
            <a:rPr lang="en-US"/>
            <a:t>In Ford-Fulkerson algorithm to find maximum flow in a network</a:t>
          </a:r>
        </a:p>
      </dgm:t>
    </dgm:pt>
    <dgm:pt modelId="{7902A643-2911-4BEC-A5E4-6DD513176C81}" type="parTrans" cxnId="{0199FCBF-64FB-42D4-A2F3-0111A0F21766}">
      <dgm:prSet/>
      <dgm:spPr/>
      <dgm:t>
        <a:bodyPr/>
        <a:lstStyle/>
        <a:p>
          <a:endParaRPr lang="en-US"/>
        </a:p>
      </dgm:t>
    </dgm:pt>
    <dgm:pt modelId="{3631368D-C238-42CB-A5F4-99C4E59AD7C2}" type="sibTrans" cxnId="{0199FCBF-64FB-42D4-A2F3-0111A0F21766}">
      <dgm:prSet/>
      <dgm:spPr/>
      <dgm:t>
        <a:bodyPr/>
        <a:lstStyle/>
        <a:p>
          <a:endParaRPr lang="en-US"/>
        </a:p>
      </dgm:t>
    </dgm:pt>
    <dgm:pt modelId="{E53559D7-8A47-4585-9F46-52B59ED3C24C}">
      <dgm:prSet/>
      <dgm:spPr/>
      <dgm:t>
        <a:bodyPr/>
        <a:lstStyle/>
        <a:p>
          <a:r>
            <a:rPr lang="en-US"/>
            <a:t>Cycle detection in an undirected graph</a:t>
          </a:r>
        </a:p>
      </dgm:t>
    </dgm:pt>
    <dgm:pt modelId="{CE667A5D-1D1A-47F3-BB9D-75875FD926FE}" type="parTrans" cxnId="{D94D1A8C-9E67-490A-B072-D5316BCB9FB4}">
      <dgm:prSet/>
      <dgm:spPr/>
      <dgm:t>
        <a:bodyPr/>
        <a:lstStyle/>
        <a:p>
          <a:endParaRPr lang="en-US"/>
        </a:p>
      </dgm:t>
    </dgm:pt>
    <dgm:pt modelId="{FAFFBB8D-F839-4D20-85F5-7DF8795BEDBE}" type="sibTrans" cxnId="{D94D1A8C-9E67-490A-B072-D5316BCB9FB4}">
      <dgm:prSet/>
      <dgm:spPr/>
      <dgm:t>
        <a:bodyPr/>
        <a:lstStyle/>
        <a:p>
          <a:endParaRPr lang="en-US"/>
        </a:p>
      </dgm:t>
    </dgm:pt>
    <dgm:pt modelId="{57C6D4EF-1F99-44E9-B003-846645D8AA69}">
      <dgm:prSet/>
      <dgm:spPr/>
      <dgm:t>
        <a:bodyPr/>
        <a:lstStyle/>
        <a:p>
          <a:r>
            <a:rPr lang="en-US"/>
            <a:t>In minimum spanning tree.</a:t>
          </a:r>
        </a:p>
      </dgm:t>
    </dgm:pt>
    <dgm:pt modelId="{C6DEB188-09F6-4B5F-B920-5DFC297B97EA}" type="parTrans" cxnId="{49663D7B-5C97-4C9C-951D-59D87923FAB4}">
      <dgm:prSet/>
      <dgm:spPr/>
      <dgm:t>
        <a:bodyPr/>
        <a:lstStyle/>
        <a:p>
          <a:endParaRPr lang="en-US"/>
        </a:p>
      </dgm:t>
    </dgm:pt>
    <dgm:pt modelId="{B891964F-7710-484A-B943-EE283536F23E}" type="sibTrans" cxnId="{49663D7B-5C97-4C9C-951D-59D87923FAB4}">
      <dgm:prSet/>
      <dgm:spPr/>
      <dgm:t>
        <a:bodyPr/>
        <a:lstStyle/>
        <a:p>
          <a:endParaRPr lang="en-US"/>
        </a:p>
      </dgm:t>
    </dgm:pt>
    <dgm:pt modelId="{9DE7068D-F792-40B3-9C52-A9AB5E462AAF}" type="pres">
      <dgm:prSet presAssocID="{3E83DC93-6933-4601-863A-F8A883C0AB10}" presName="root" presStyleCnt="0">
        <dgm:presLayoutVars>
          <dgm:dir/>
          <dgm:resizeHandles val="exact"/>
        </dgm:presLayoutVars>
      </dgm:prSet>
      <dgm:spPr/>
      <dgm:t>
        <a:bodyPr/>
        <a:lstStyle/>
        <a:p>
          <a:endParaRPr lang="en-CA"/>
        </a:p>
      </dgm:t>
    </dgm:pt>
    <dgm:pt modelId="{5EC3932B-D418-4B3D-9E51-D44C1DD2FDAE}" type="pres">
      <dgm:prSet presAssocID="{04EBAC33-4E19-42E4-B1C5-03C8E44633F6}" presName="compNode" presStyleCnt="0"/>
      <dgm:spPr/>
    </dgm:pt>
    <dgm:pt modelId="{52F11315-875A-4D55-9BC1-F33E89EEDEB5}" type="pres">
      <dgm:prSet presAssocID="{04EBAC33-4E19-42E4-B1C5-03C8E44633F6}" presName="bgRect" presStyleLbl="bgShp" presStyleIdx="0" presStyleCnt="6"/>
      <dgm:spPr/>
    </dgm:pt>
    <dgm:pt modelId="{9A410A0B-59D2-420D-A1E9-4FEC0B452EC4}" type="pres">
      <dgm:prSet presAssocID="{04EBAC33-4E19-42E4-B1C5-03C8E44633F6}" presName="icon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CA"/>
        </a:p>
      </dgm:t>
      <dgm:extLst>
        <a:ext uri="{E40237B7-FDA0-4F09-8148-C483321AD2D9}">
          <dgm14:cNvPr xmlns:dgm14="http://schemas.microsoft.com/office/drawing/2010/diagram" id="0" name="" descr="Magnifying glass"/>
        </a:ext>
      </dgm:extLst>
    </dgm:pt>
    <dgm:pt modelId="{627FA266-D078-4C81-BE61-1E6FCC882971}" type="pres">
      <dgm:prSet presAssocID="{04EBAC33-4E19-42E4-B1C5-03C8E44633F6}" presName="spaceRect" presStyleCnt="0"/>
      <dgm:spPr/>
    </dgm:pt>
    <dgm:pt modelId="{623E2BA5-CCA4-4081-8E64-02B82C8729ED}" type="pres">
      <dgm:prSet presAssocID="{04EBAC33-4E19-42E4-B1C5-03C8E44633F6}" presName="parTx" presStyleLbl="revTx" presStyleIdx="0" presStyleCnt="6">
        <dgm:presLayoutVars>
          <dgm:chMax val="0"/>
          <dgm:chPref val="0"/>
        </dgm:presLayoutVars>
      </dgm:prSet>
      <dgm:spPr/>
      <dgm:t>
        <a:bodyPr/>
        <a:lstStyle/>
        <a:p>
          <a:endParaRPr lang="en-CA"/>
        </a:p>
      </dgm:t>
    </dgm:pt>
    <dgm:pt modelId="{282131F0-EBBF-4E2A-8EE8-B14912505E2F}" type="pres">
      <dgm:prSet presAssocID="{6ADC78CA-104B-4C99-930A-4C4EB48719F1}" presName="sibTrans" presStyleCnt="0"/>
      <dgm:spPr/>
    </dgm:pt>
    <dgm:pt modelId="{6ECFBD5F-D750-4D9C-8204-1FE3C483BC8C}" type="pres">
      <dgm:prSet presAssocID="{18C4A140-16A3-4FA2-AF60-8967364987B3}" presName="compNode" presStyleCnt="0"/>
      <dgm:spPr/>
    </dgm:pt>
    <dgm:pt modelId="{D634390C-3FCE-473E-89BF-7BA9C8BD6820}" type="pres">
      <dgm:prSet presAssocID="{18C4A140-16A3-4FA2-AF60-8967364987B3}" presName="bgRect" presStyleLbl="bgShp" presStyleIdx="1" presStyleCnt="6"/>
      <dgm:spPr/>
    </dgm:pt>
    <dgm:pt modelId="{DD9B5D72-91E6-4952-A996-2055D9F75046}" type="pres">
      <dgm:prSet presAssocID="{18C4A140-16A3-4FA2-AF60-8967364987B3}" presName="iconRect" presStyleLbl="node1" presStyleIdx="1" presStyleCnt="6"/>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CA"/>
        </a:p>
      </dgm:t>
      <dgm:extLst>
        <a:ext uri="{E40237B7-FDA0-4F09-8148-C483321AD2D9}">
          <dgm14:cNvPr xmlns:dgm14="http://schemas.microsoft.com/office/drawing/2010/diagram" id="0" name="" descr="Map with pin"/>
        </a:ext>
      </dgm:extLst>
    </dgm:pt>
    <dgm:pt modelId="{EF2CC19F-C19B-4D88-80CC-096D9DC28FDB}" type="pres">
      <dgm:prSet presAssocID="{18C4A140-16A3-4FA2-AF60-8967364987B3}" presName="spaceRect" presStyleCnt="0"/>
      <dgm:spPr/>
    </dgm:pt>
    <dgm:pt modelId="{7FED3FE3-B8EC-4D0A-8B85-17F048C63677}" type="pres">
      <dgm:prSet presAssocID="{18C4A140-16A3-4FA2-AF60-8967364987B3}" presName="parTx" presStyleLbl="revTx" presStyleIdx="1" presStyleCnt="6">
        <dgm:presLayoutVars>
          <dgm:chMax val="0"/>
          <dgm:chPref val="0"/>
        </dgm:presLayoutVars>
      </dgm:prSet>
      <dgm:spPr/>
      <dgm:t>
        <a:bodyPr/>
        <a:lstStyle/>
        <a:p>
          <a:endParaRPr lang="en-CA"/>
        </a:p>
      </dgm:t>
    </dgm:pt>
    <dgm:pt modelId="{6FA716E4-7390-4ADC-A870-F300A241F317}" type="pres">
      <dgm:prSet presAssocID="{39BB605C-8906-44AD-90F4-0F470ECEBECE}" presName="sibTrans" presStyleCnt="0"/>
      <dgm:spPr/>
    </dgm:pt>
    <dgm:pt modelId="{A8A96802-A4DF-4899-9475-BDE60C8A5A0B}" type="pres">
      <dgm:prSet presAssocID="{2D89F324-15BB-4C5A-8518-CFDD11E204AE}" presName="compNode" presStyleCnt="0"/>
      <dgm:spPr/>
    </dgm:pt>
    <dgm:pt modelId="{71F218E8-8AE8-439A-B406-153B977ACDA2}" type="pres">
      <dgm:prSet presAssocID="{2D89F324-15BB-4C5A-8518-CFDD11E204AE}" presName="bgRect" presStyleLbl="bgShp" presStyleIdx="2" presStyleCnt="6"/>
      <dgm:spPr/>
    </dgm:pt>
    <dgm:pt modelId="{41414A0F-23EA-4048-8FA8-9B567CA22EC9}" type="pres">
      <dgm:prSet presAssocID="{2D89F324-15BB-4C5A-8518-CFDD11E204AE}" presName="iconRect" presStyleLbl="node1" presStyleIdx="2" presStyleCnt="6"/>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CA"/>
        </a:p>
      </dgm:t>
      <dgm:extLst>
        <a:ext uri="{E40237B7-FDA0-4F09-8148-C483321AD2D9}">
          <dgm14:cNvPr xmlns:dgm14="http://schemas.microsoft.com/office/drawing/2010/diagram" id="0" name="" descr="Head with Gears"/>
        </a:ext>
      </dgm:extLst>
    </dgm:pt>
    <dgm:pt modelId="{FBC6FB48-8FD7-47F1-B329-B0F55C0B6CA9}" type="pres">
      <dgm:prSet presAssocID="{2D89F324-15BB-4C5A-8518-CFDD11E204AE}" presName="spaceRect" presStyleCnt="0"/>
      <dgm:spPr/>
    </dgm:pt>
    <dgm:pt modelId="{942C0281-0C52-4EEE-BDCC-30634D75F53B}" type="pres">
      <dgm:prSet presAssocID="{2D89F324-15BB-4C5A-8518-CFDD11E204AE}" presName="parTx" presStyleLbl="revTx" presStyleIdx="2" presStyleCnt="6">
        <dgm:presLayoutVars>
          <dgm:chMax val="0"/>
          <dgm:chPref val="0"/>
        </dgm:presLayoutVars>
      </dgm:prSet>
      <dgm:spPr/>
      <dgm:t>
        <a:bodyPr/>
        <a:lstStyle/>
        <a:p>
          <a:endParaRPr lang="en-CA"/>
        </a:p>
      </dgm:t>
    </dgm:pt>
    <dgm:pt modelId="{FFF25B75-8E79-487B-80E5-A40F381C2788}" type="pres">
      <dgm:prSet presAssocID="{59A09729-BC94-4EA4-8336-58FABEF2A554}" presName="sibTrans" presStyleCnt="0"/>
      <dgm:spPr/>
    </dgm:pt>
    <dgm:pt modelId="{1AE6F43A-0007-4574-8226-9E9EC301CC3E}" type="pres">
      <dgm:prSet presAssocID="{FC364E32-69AB-44B2-8821-964BA5EA1A39}" presName="compNode" presStyleCnt="0"/>
      <dgm:spPr/>
    </dgm:pt>
    <dgm:pt modelId="{2C25648E-093C-4D82-A6F5-6CCC8A34DB45}" type="pres">
      <dgm:prSet presAssocID="{FC364E32-69AB-44B2-8821-964BA5EA1A39}" presName="bgRect" presStyleLbl="bgShp" presStyleIdx="3" presStyleCnt="6"/>
      <dgm:spPr/>
    </dgm:pt>
    <dgm:pt modelId="{6B6B6EAF-199B-4968-AE22-7310D25ABD6C}" type="pres">
      <dgm:prSet presAssocID="{FC364E32-69AB-44B2-8821-964BA5EA1A39}" presName="iconRect" presStyleLbl="node1" presStyleIdx="3" presStyleCnt="6"/>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CA"/>
        </a:p>
      </dgm:t>
      <dgm:extLst>
        <a:ext uri="{E40237B7-FDA0-4F09-8148-C483321AD2D9}">
          <dgm14:cNvPr xmlns:dgm14="http://schemas.microsoft.com/office/drawing/2010/diagram" id="0" name="" descr="Gears"/>
        </a:ext>
      </dgm:extLst>
    </dgm:pt>
    <dgm:pt modelId="{44A8B35C-9D27-4439-A57D-A12D2B1C6DEE}" type="pres">
      <dgm:prSet presAssocID="{FC364E32-69AB-44B2-8821-964BA5EA1A39}" presName="spaceRect" presStyleCnt="0"/>
      <dgm:spPr/>
    </dgm:pt>
    <dgm:pt modelId="{C856F28B-32FC-4D9C-8D16-07966B3D7AA0}" type="pres">
      <dgm:prSet presAssocID="{FC364E32-69AB-44B2-8821-964BA5EA1A39}" presName="parTx" presStyleLbl="revTx" presStyleIdx="3" presStyleCnt="6">
        <dgm:presLayoutVars>
          <dgm:chMax val="0"/>
          <dgm:chPref val="0"/>
        </dgm:presLayoutVars>
      </dgm:prSet>
      <dgm:spPr/>
      <dgm:t>
        <a:bodyPr/>
        <a:lstStyle/>
        <a:p>
          <a:endParaRPr lang="en-CA"/>
        </a:p>
      </dgm:t>
    </dgm:pt>
    <dgm:pt modelId="{96EDB38E-FBFC-46E6-B782-A86115C8FC78}" type="pres">
      <dgm:prSet presAssocID="{3631368D-C238-42CB-A5F4-99C4E59AD7C2}" presName="sibTrans" presStyleCnt="0"/>
      <dgm:spPr/>
    </dgm:pt>
    <dgm:pt modelId="{0A3DC938-BE22-414C-996B-696213B5E0EC}" type="pres">
      <dgm:prSet presAssocID="{E53559D7-8A47-4585-9F46-52B59ED3C24C}" presName="compNode" presStyleCnt="0"/>
      <dgm:spPr/>
    </dgm:pt>
    <dgm:pt modelId="{F74196C8-B5F9-4296-B536-F67AC4D41E1A}" type="pres">
      <dgm:prSet presAssocID="{E53559D7-8A47-4585-9F46-52B59ED3C24C}" presName="bgRect" presStyleLbl="bgShp" presStyleIdx="4" presStyleCnt="6"/>
      <dgm:spPr/>
    </dgm:pt>
    <dgm:pt modelId="{2A049448-8E29-49C4-A62A-9B52B2F21420}" type="pres">
      <dgm:prSet presAssocID="{E53559D7-8A47-4585-9F46-52B59ED3C24C}" presName="iconRect" presStyleLbl="node1" presStyleIdx="4" presStyleCnt="6"/>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CA"/>
        </a:p>
      </dgm:t>
      <dgm:extLst>
        <a:ext uri="{E40237B7-FDA0-4F09-8148-C483321AD2D9}">
          <dgm14:cNvPr xmlns:dgm14="http://schemas.microsoft.com/office/drawing/2010/diagram" id="0" name="" descr="Arrow: Slight curve"/>
        </a:ext>
      </dgm:extLst>
    </dgm:pt>
    <dgm:pt modelId="{94E01D30-202E-4837-841F-43C96647B057}" type="pres">
      <dgm:prSet presAssocID="{E53559D7-8A47-4585-9F46-52B59ED3C24C}" presName="spaceRect" presStyleCnt="0"/>
      <dgm:spPr/>
    </dgm:pt>
    <dgm:pt modelId="{C9D8980E-2F57-42BC-A078-1952452980A1}" type="pres">
      <dgm:prSet presAssocID="{E53559D7-8A47-4585-9F46-52B59ED3C24C}" presName="parTx" presStyleLbl="revTx" presStyleIdx="4" presStyleCnt="6">
        <dgm:presLayoutVars>
          <dgm:chMax val="0"/>
          <dgm:chPref val="0"/>
        </dgm:presLayoutVars>
      </dgm:prSet>
      <dgm:spPr/>
      <dgm:t>
        <a:bodyPr/>
        <a:lstStyle/>
        <a:p>
          <a:endParaRPr lang="en-CA"/>
        </a:p>
      </dgm:t>
    </dgm:pt>
    <dgm:pt modelId="{B0EE69B1-EA58-4751-AA25-01395CE2D889}" type="pres">
      <dgm:prSet presAssocID="{FAFFBB8D-F839-4D20-85F5-7DF8795BEDBE}" presName="sibTrans" presStyleCnt="0"/>
      <dgm:spPr/>
    </dgm:pt>
    <dgm:pt modelId="{6BD61B01-A746-45B0-8F47-C130DC7EBBE7}" type="pres">
      <dgm:prSet presAssocID="{57C6D4EF-1F99-44E9-B003-846645D8AA69}" presName="compNode" presStyleCnt="0"/>
      <dgm:spPr/>
    </dgm:pt>
    <dgm:pt modelId="{69BC3B4F-D44E-45E9-9836-D71E59E91D1A}" type="pres">
      <dgm:prSet presAssocID="{57C6D4EF-1F99-44E9-B003-846645D8AA69}" presName="bgRect" presStyleLbl="bgShp" presStyleIdx="5" presStyleCnt="6"/>
      <dgm:spPr/>
    </dgm:pt>
    <dgm:pt modelId="{FFEBF417-F565-41E6-9027-4D88FCAE9D25}" type="pres">
      <dgm:prSet presAssocID="{57C6D4EF-1F99-44E9-B003-846645D8AA69}" presName="iconRect" presStyleLbl="node1" presStyleIdx="5" presStyleCnt="6"/>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CA"/>
        </a:p>
      </dgm:t>
      <dgm:extLst>
        <a:ext uri="{E40237B7-FDA0-4F09-8148-C483321AD2D9}">
          <dgm14:cNvPr xmlns:dgm14="http://schemas.microsoft.com/office/drawing/2010/diagram" id="0" name="" descr="Palm tree"/>
        </a:ext>
      </dgm:extLst>
    </dgm:pt>
    <dgm:pt modelId="{50E50DDC-E00D-4F46-BE23-816F378DE3C4}" type="pres">
      <dgm:prSet presAssocID="{57C6D4EF-1F99-44E9-B003-846645D8AA69}" presName="spaceRect" presStyleCnt="0"/>
      <dgm:spPr/>
    </dgm:pt>
    <dgm:pt modelId="{C003AD06-E6D5-4B5F-B70C-ED7FC14AD2A6}" type="pres">
      <dgm:prSet presAssocID="{57C6D4EF-1F99-44E9-B003-846645D8AA69}" presName="parTx" presStyleLbl="revTx" presStyleIdx="5" presStyleCnt="6">
        <dgm:presLayoutVars>
          <dgm:chMax val="0"/>
          <dgm:chPref val="0"/>
        </dgm:presLayoutVars>
      </dgm:prSet>
      <dgm:spPr/>
      <dgm:t>
        <a:bodyPr/>
        <a:lstStyle/>
        <a:p>
          <a:endParaRPr lang="en-CA"/>
        </a:p>
      </dgm:t>
    </dgm:pt>
  </dgm:ptLst>
  <dgm:cxnLst>
    <dgm:cxn modelId="{3F809395-55B3-4D7A-A188-874BECB219C0}" srcId="{3E83DC93-6933-4601-863A-F8A883C0AB10}" destId="{04EBAC33-4E19-42E4-B1C5-03C8E44633F6}" srcOrd="0" destOrd="0" parTransId="{A258C346-8F64-4F2D-93F7-9D53625354AD}" sibTransId="{6ADC78CA-104B-4C99-930A-4C4EB48719F1}"/>
    <dgm:cxn modelId="{D8FA78A5-182C-4BE0-A15F-01174D72631A}" type="presOf" srcId="{04EBAC33-4E19-42E4-B1C5-03C8E44633F6}" destId="{623E2BA5-CCA4-4081-8E64-02B82C8729ED}" srcOrd="0" destOrd="0" presId="urn:microsoft.com/office/officeart/2018/2/layout/IconVerticalSolidList"/>
    <dgm:cxn modelId="{09902438-B0C8-4E72-84CE-ECC69A429C40}" type="presOf" srcId="{57C6D4EF-1F99-44E9-B003-846645D8AA69}" destId="{C003AD06-E6D5-4B5F-B70C-ED7FC14AD2A6}" srcOrd="0" destOrd="0" presId="urn:microsoft.com/office/officeart/2018/2/layout/IconVerticalSolidList"/>
    <dgm:cxn modelId="{D94D1A8C-9E67-490A-B072-D5316BCB9FB4}" srcId="{3E83DC93-6933-4601-863A-F8A883C0AB10}" destId="{E53559D7-8A47-4585-9F46-52B59ED3C24C}" srcOrd="4" destOrd="0" parTransId="{CE667A5D-1D1A-47F3-BB9D-75875FD926FE}" sibTransId="{FAFFBB8D-F839-4D20-85F5-7DF8795BEDBE}"/>
    <dgm:cxn modelId="{EF36E054-945C-4944-A927-1BF9B2C4749F}" type="presOf" srcId="{E53559D7-8A47-4585-9F46-52B59ED3C24C}" destId="{C9D8980E-2F57-42BC-A078-1952452980A1}" srcOrd="0" destOrd="0" presId="urn:microsoft.com/office/officeart/2018/2/layout/IconVerticalSolidList"/>
    <dgm:cxn modelId="{CDE81AF5-DA7D-4624-A855-9566201DC304}" srcId="{3E83DC93-6933-4601-863A-F8A883C0AB10}" destId="{2D89F324-15BB-4C5A-8518-CFDD11E204AE}" srcOrd="2" destOrd="0" parTransId="{690C546A-6AEB-4B28-97B5-04FBCEAEAE6A}" sibTransId="{59A09729-BC94-4EA4-8336-58FABEF2A554}"/>
    <dgm:cxn modelId="{0199FCBF-64FB-42D4-A2F3-0111A0F21766}" srcId="{3E83DC93-6933-4601-863A-F8A883C0AB10}" destId="{FC364E32-69AB-44B2-8821-964BA5EA1A39}" srcOrd="3" destOrd="0" parTransId="{7902A643-2911-4BEC-A5E4-6DD513176C81}" sibTransId="{3631368D-C238-42CB-A5F4-99C4E59AD7C2}"/>
    <dgm:cxn modelId="{0A89BAD5-980D-4235-B3B9-3A019F47A234}" srcId="{3E83DC93-6933-4601-863A-F8A883C0AB10}" destId="{18C4A140-16A3-4FA2-AF60-8967364987B3}" srcOrd="1" destOrd="0" parTransId="{962CFDF1-CADD-4AE0-83A2-7CE042D78963}" sibTransId="{39BB605C-8906-44AD-90F4-0F470ECEBECE}"/>
    <dgm:cxn modelId="{49663D7B-5C97-4C9C-951D-59D87923FAB4}" srcId="{3E83DC93-6933-4601-863A-F8A883C0AB10}" destId="{57C6D4EF-1F99-44E9-B003-846645D8AA69}" srcOrd="5" destOrd="0" parTransId="{C6DEB188-09F6-4B5F-B920-5DFC297B97EA}" sibTransId="{B891964F-7710-484A-B943-EE283536F23E}"/>
    <dgm:cxn modelId="{9F27B2AF-2C94-413C-A203-7815E39CD870}" type="presOf" srcId="{2D89F324-15BB-4C5A-8518-CFDD11E204AE}" destId="{942C0281-0C52-4EEE-BDCC-30634D75F53B}" srcOrd="0" destOrd="0" presId="urn:microsoft.com/office/officeart/2018/2/layout/IconVerticalSolidList"/>
    <dgm:cxn modelId="{FDB263BD-923A-49C0-8C10-CC16729112D2}" type="presOf" srcId="{3E83DC93-6933-4601-863A-F8A883C0AB10}" destId="{9DE7068D-F792-40B3-9C52-A9AB5E462AAF}" srcOrd="0" destOrd="0" presId="urn:microsoft.com/office/officeart/2018/2/layout/IconVerticalSolidList"/>
    <dgm:cxn modelId="{3FEE7376-D86B-4E4C-ACAC-8A9646B3819E}" type="presOf" srcId="{18C4A140-16A3-4FA2-AF60-8967364987B3}" destId="{7FED3FE3-B8EC-4D0A-8B85-17F048C63677}" srcOrd="0" destOrd="0" presId="urn:microsoft.com/office/officeart/2018/2/layout/IconVerticalSolidList"/>
    <dgm:cxn modelId="{58051E2B-CE09-4EFA-A99A-5470761F0A11}" type="presOf" srcId="{FC364E32-69AB-44B2-8821-964BA5EA1A39}" destId="{C856F28B-32FC-4D9C-8D16-07966B3D7AA0}" srcOrd="0" destOrd="0" presId="urn:microsoft.com/office/officeart/2018/2/layout/IconVerticalSolidList"/>
    <dgm:cxn modelId="{5BEBFDDB-B608-43B6-BE1F-E1901F356E53}" type="presParOf" srcId="{9DE7068D-F792-40B3-9C52-A9AB5E462AAF}" destId="{5EC3932B-D418-4B3D-9E51-D44C1DD2FDAE}" srcOrd="0" destOrd="0" presId="urn:microsoft.com/office/officeart/2018/2/layout/IconVerticalSolidList"/>
    <dgm:cxn modelId="{05D31140-66AF-44DF-8542-297390C198AA}" type="presParOf" srcId="{5EC3932B-D418-4B3D-9E51-D44C1DD2FDAE}" destId="{52F11315-875A-4D55-9BC1-F33E89EEDEB5}" srcOrd="0" destOrd="0" presId="urn:microsoft.com/office/officeart/2018/2/layout/IconVerticalSolidList"/>
    <dgm:cxn modelId="{CDF7D672-A199-43B0-B89D-D28C0A957FE7}" type="presParOf" srcId="{5EC3932B-D418-4B3D-9E51-D44C1DD2FDAE}" destId="{9A410A0B-59D2-420D-A1E9-4FEC0B452EC4}" srcOrd="1" destOrd="0" presId="urn:microsoft.com/office/officeart/2018/2/layout/IconVerticalSolidList"/>
    <dgm:cxn modelId="{EB771F4E-8F8F-4DF1-8842-13EB3CB9CC0A}" type="presParOf" srcId="{5EC3932B-D418-4B3D-9E51-D44C1DD2FDAE}" destId="{627FA266-D078-4C81-BE61-1E6FCC882971}" srcOrd="2" destOrd="0" presId="urn:microsoft.com/office/officeart/2018/2/layout/IconVerticalSolidList"/>
    <dgm:cxn modelId="{AC9D3EFC-0DA8-466A-989F-B56867A7CFBE}" type="presParOf" srcId="{5EC3932B-D418-4B3D-9E51-D44C1DD2FDAE}" destId="{623E2BA5-CCA4-4081-8E64-02B82C8729ED}" srcOrd="3" destOrd="0" presId="urn:microsoft.com/office/officeart/2018/2/layout/IconVerticalSolidList"/>
    <dgm:cxn modelId="{2F5890D3-E95A-4AF5-AF7E-A90D71786168}" type="presParOf" srcId="{9DE7068D-F792-40B3-9C52-A9AB5E462AAF}" destId="{282131F0-EBBF-4E2A-8EE8-B14912505E2F}" srcOrd="1" destOrd="0" presId="urn:microsoft.com/office/officeart/2018/2/layout/IconVerticalSolidList"/>
    <dgm:cxn modelId="{023AFDCF-23E0-4A3D-BD29-FBA2E5A6E99F}" type="presParOf" srcId="{9DE7068D-F792-40B3-9C52-A9AB5E462AAF}" destId="{6ECFBD5F-D750-4D9C-8204-1FE3C483BC8C}" srcOrd="2" destOrd="0" presId="urn:microsoft.com/office/officeart/2018/2/layout/IconVerticalSolidList"/>
    <dgm:cxn modelId="{953237F3-F7C0-48F7-8912-E971C3294519}" type="presParOf" srcId="{6ECFBD5F-D750-4D9C-8204-1FE3C483BC8C}" destId="{D634390C-3FCE-473E-89BF-7BA9C8BD6820}" srcOrd="0" destOrd="0" presId="urn:microsoft.com/office/officeart/2018/2/layout/IconVerticalSolidList"/>
    <dgm:cxn modelId="{D6C0F7A7-7A31-4C7C-9829-91024678758B}" type="presParOf" srcId="{6ECFBD5F-D750-4D9C-8204-1FE3C483BC8C}" destId="{DD9B5D72-91E6-4952-A996-2055D9F75046}" srcOrd="1" destOrd="0" presId="urn:microsoft.com/office/officeart/2018/2/layout/IconVerticalSolidList"/>
    <dgm:cxn modelId="{61896D61-AD74-41E3-B0E7-67DCCD3D45A4}" type="presParOf" srcId="{6ECFBD5F-D750-4D9C-8204-1FE3C483BC8C}" destId="{EF2CC19F-C19B-4D88-80CC-096D9DC28FDB}" srcOrd="2" destOrd="0" presId="urn:microsoft.com/office/officeart/2018/2/layout/IconVerticalSolidList"/>
    <dgm:cxn modelId="{E5B9E9FA-CF1D-4BB0-B3E2-9D3851BC61D4}" type="presParOf" srcId="{6ECFBD5F-D750-4D9C-8204-1FE3C483BC8C}" destId="{7FED3FE3-B8EC-4D0A-8B85-17F048C63677}" srcOrd="3" destOrd="0" presId="urn:microsoft.com/office/officeart/2018/2/layout/IconVerticalSolidList"/>
    <dgm:cxn modelId="{021C8B6F-233A-47A3-AF3B-BAD0CE17E960}" type="presParOf" srcId="{9DE7068D-F792-40B3-9C52-A9AB5E462AAF}" destId="{6FA716E4-7390-4ADC-A870-F300A241F317}" srcOrd="3" destOrd="0" presId="urn:microsoft.com/office/officeart/2018/2/layout/IconVerticalSolidList"/>
    <dgm:cxn modelId="{43F5CF58-1D76-4E5D-94CE-3953E235C566}" type="presParOf" srcId="{9DE7068D-F792-40B3-9C52-A9AB5E462AAF}" destId="{A8A96802-A4DF-4899-9475-BDE60C8A5A0B}" srcOrd="4" destOrd="0" presId="urn:microsoft.com/office/officeart/2018/2/layout/IconVerticalSolidList"/>
    <dgm:cxn modelId="{57159EEA-560A-4556-BE20-03B6EE5657F6}" type="presParOf" srcId="{A8A96802-A4DF-4899-9475-BDE60C8A5A0B}" destId="{71F218E8-8AE8-439A-B406-153B977ACDA2}" srcOrd="0" destOrd="0" presId="urn:microsoft.com/office/officeart/2018/2/layout/IconVerticalSolidList"/>
    <dgm:cxn modelId="{B578B50E-7487-4B20-9493-F8D43A2A3993}" type="presParOf" srcId="{A8A96802-A4DF-4899-9475-BDE60C8A5A0B}" destId="{41414A0F-23EA-4048-8FA8-9B567CA22EC9}" srcOrd="1" destOrd="0" presId="urn:microsoft.com/office/officeart/2018/2/layout/IconVerticalSolidList"/>
    <dgm:cxn modelId="{9BB2AA6C-B7ED-420D-86C6-E8197F313EE7}" type="presParOf" srcId="{A8A96802-A4DF-4899-9475-BDE60C8A5A0B}" destId="{FBC6FB48-8FD7-47F1-B329-B0F55C0B6CA9}" srcOrd="2" destOrd="0" presId="urn:microsoft.com/office/officeart/2018/2/layout/IconVerticalSolidList"/>
    <dgm:cxn modelId="{9A4B46D6-CEF9-41F1-ACFB-94D4BE450450}" type="presParOf" srcId="{A8A96802-A4DF-4899-9475-BDE60C8A5A0B}" destId="{942C0281-0C52-4EEE-BDCC-30634D75F53B}" srcOrd="3" destOrd="0" presId="urn:microsoft.com/office/officeart/2018/2/layout/IconVerticalSolidList"/>
    <dgm:cxn modelId="{3CCB463A-EA6B-4424-BF33-4003560988D1}" type="presParOf" srcId="{9DE7068D-F792-40B3-9C52-A9AB5E462AAF}" destId="{FFF25B75-8E79-487B-80E5-A40F381C2788}" srcOrd="5" destOrd="0" presId="urn:microsoft.com/office/officeart/2018/2/layout/IconVerticalSolidList"/>
    <dgm:cxn modelId="{870AF8A8-5DDB-4C5D-A297-F68136A2D420}" type="presParOf" srcId="{9DE7068D-F792-40B3-9C52-A9AB5E462AAF}" destId="{1AE6F43A-0007-4574-8226-9E9EC301CC3E}" srcOrd="6" destOrd="0" presId="urn:microsoft.com/office/officeart/2018/2/layout/IconVerticalSolidList"/>
    <dgm:cxn modelId="{056320A7-31D1-4268-857F-54A568A37AAC}" type="presParOf" srcId="{1AE6F43A-0007-4574-8226-9E9EC301CC3E}" destId="{2C25648E-093C-4D82-A6F5-6CCC8A34DB45}" srcOrd="0" destOrd="0" presId="urn:microsoft.com/office/officeart/2018/2/layout/IconVerticalSolidList"/>
    <dgm:cxn modelId="{77D90946-95D9-4BD5-9E31-9D0B8F21DECE}" type="presParOf" srcId="{1AE6F43A-0007-4574-8226-9E9EC301CC3E}" destId="{6B6B6EAF-199B-4968-AE22-7310D25ABD6C}" srcOrd="1" destOrd="0" presId="urn:microsoft.com/office/officeart/2018/2/layout/IconVerticalSolidList"/>
    <dgm:cxn modelId="{E942D0E4-8D2A-49EE-B8DD-9D868EDD8463}" type="presParOf" srcId="{1AE6F43A-0007-4574-8226-9E9EC301CC3E}" destId="{44A8B35C-9D27-4439-A57D-A12D2B1C6DEE}" srcOrd="2" destOrd="0" presId="urn:microsoft.com/office/officeart/2018/2/layout/IconVerticalSolidList"/>
    <dgm:cxn modelId="{36262D7B-89E8-4340-8D44-0C69ECD28D19}" type="presParOf" srcId="{1AE6F43A-0007-4574-8226-9E9EC301CC3E}" destId="{C856F28B-32FC-4D9C-8D16-07966B3D7AA0}" srcOrd="3" destOrd="0" presId="urn:microsoft.com/office/officeart/2018/2/layout/IconVerticalSolidList"/>
    <dgm:cxn modelId="{8991E4B6-077F-4DB8-B100-B4B2E60C73D0}" type="presParOf" srcId="{9DE7068D-F792-40B3-9C52-A9AB5E462AAF}" destId="{96EDB38E-FBFC-46E6-B782-A86115C8FC78}" srcOrd="7" destOrd="0" presId="urn:microsoft.com/office/officeart/2018/2/layout/IconVerticalSolidList"/>
    <dgm:cxn modelId="{7FD9D988-9809-4BBA-AC74-C00136467243}" type="presParOf" srcId="{9DE7068D-F792-40B3-9C52-A9AB5E462AAF}" destId="{0A3DC938-BE22-414C-996B-696213B5E0EC}" srcOrd="8" destOrd="0" presId="urn:microsoft.com/office/officeart/2018/2/layout/IconVerticalSolidList"/>
    <dgm:cxn modelId="{A5A87627-F8C1-4048-AB4D-4C9ACB5A9D67}" type="presParOf" srcId="{0A3DC938-BE22-414C-996B-696213B5E0EC}" destId="{F74196C8-B5F9-4296-B536-F67AC4D41E1A}" srcOrd="0" destOrd="0" presId="urn:microsoft.com/office/officeart/2018/2/layout/IconVerticalSolidList"/>
    <dgm:cxn modelId="{06F220A5-99C9-478C-8C14-0E23F1987C5A}" type="presParOf" srcId="{0A3DC938-BE22-414C-996B-696213B5E0EC}" destId="{2A049448-8E29-49C4-A62A-9B52B2F21420}" srcOrd="1" destOrd="0" presId="urn:microsoft.com/office/officeart/2018/2/layout/IconVerticalSolidList"/>
    <dgm:cxn modelId="{F349366D-14D5-4B99-827C-BBFE597ED0EB}" type="presParOf" srcId="{0A3DC938-BE22-414C-996B-696213B5E0EC}" destId="{94E01D30-202E-4837-841F-43C96647B057}" srcOrd="2" destOrd="0" presId="urn:microsoft.com/office/officeart/2018/2/layout/IconVerticalSolidList"/>
    <dgm:cxn modelId="{620BACD3-F3F0-45BA-8AE0-BC85BBE9F7FD}" type="presParOf" srcId="{0A3DC938-BE22-414C-996B-696213B5E0EC}" destId="{C9D8980E-2F57-42BC-A078-1952452980A1}" srcOrd="3" destOrd="0" presId="urn:microsoft.com/office/officeart/2018/2/layout/IconVerticalSolidList"/>
    <dgm:cxn modelId="{4316EF9A-99C8-462F-9C4B-A853DB1D3666}" type="presParOf" srcId="{9DE7068D-F792-40B3-9C52-A9AB5E462AAF}" destId="{B0EE69B1-EA58-4751-AA25-01395CE2D889}" srcOrd="9" destOrd="0" presId="urn:microsoft.com/office/officeart/2018/2/layout/IconVerticalSolidList"/>
    <dgm:cxn modelId="{249CD899-7B75-4447-BABD-8619F8F49F66}" type="presParOf" srcId="{9DE7068D-F792-40B3-9C52-A9AB5E462AAF}" destId="{6BD61B01-A746-45B0-8F47-C130DC7EBBE7}" srcOrd="10" destOrd="0" presId="urn:microsoft.com/office/officeart/2018/2/layout/IconVerticalSolidList"/>
    <dgm:cxn modelId="{289F7698-B5C1-4709-A408-2879E01F2217}" type="presParOf" srcId="{6BD61B01-A746-45B0-8F47-C130DC7EBBE7}" destId="{69BC3B4F-D44E-45E9-9836-D71E59E91D1A}" srcOrd="0" destOrd="0" presId="urn:microsoft.com/office/officeart/2018/2/layout/IconVerticalSolidList"/>
    <dgm:cxn modelId="{9443EAFF-EDFF-405B-ABA4-09D3E2E95FED}" type="presParOf" srcId="{6BD61B01-A746-45B0-8F47-C130DC7EBBE7}" destId="{FFEBF417-F565-41E6-9027-4D88FCAE9D25}" srcOrd="1" destOrd="0" presId="urn:microsoft.com/office/officeart/2018/2/layout/IconVerticalSolidList"/>
    <dgm:cxn modelId="{B8698217-CD13-47B7-93E9-613A7573AD99}" type="presParOf" srcId="{6BD61B01-A746-45B0-8F47-C130DC7EBBE7}" destId="{50E50DDC-E00D-4F46-BE23-816F378DE3C4}" srcOrd="2" destOrd="0" presId="urn:microsoft.com/office/officeart/2018/2/layout/IconVerticalSolidList"/>
    <dgm:cxn modelId="{AF45918D-E06D-425F-94D0-728B60294A0D}" type="presParOf" srcId="{6BD61B01-A746-45B0-8F47-C130DC7EBBE7}" destId="{C003AD06-E6D5-4B5F-B70C-ED7FC14AD2A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78229-1639-4925-A7F4-9BE01263D240}">
      <dsp:nvSpPr>
        <dsp:cNvPr id="0" name=""/>
        <dsp:cNvSpPr/>
      </dsp:nvSpPr>
      <dsp:spPr>
        <a:xfrm>
          <a:off x="0" y="531"/>
          <a:ext cx="572148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0B9875-FD5E-4CAC-A3C7-7987E4AE2D0B}">
      <dsp:nvSpPr>
        <dsp:cNvPr id="0" name=""/>
        <dsp:cNvSpPr/>
      </dsp:nvSpPr>
      <dsp:spPr>
        <a:xfrm>
          <a:off x="375988" y="280191"/>
          <a:ext cx="683614" cy="68361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578CD-D374-4FE7-8B3F-FE3AF48B026C}">
      <dsp:nvSpPr>
        <dsp:cNvPr id="0" name=""/>
        <dsp:cNvSpPr/>
      </dsp:nvSpPr>
      <dsp:spPr>
        <a:xfrm>
          <a:off x="1435590" y="531"/>
          <a:ext cx="4285893"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933450">
            <a:lnSpc>
              <a:spcPct val="100000"/>
            </a:lnSpc>
            <a:spcBef>
              <a:spcPct val="0"/>
            </a:spcBef>
            <a:spcAft>
              <a:spcPct val="35000"/>
            </a:spcAft>
          </a:pPr>
          <a:r>
            <a:rPr lang="en-US" sz="2100" kern="1200"/>
            <a:t>More precisely, a graph is a data structure (V, E) that consists of</a:t>
          </a:r>
        </a:p>
      </dsp:txBody>
      <dsp:txXfrm>
        <a:off x="1435590" y="531"/>
        <a:ext cx="4285893" cy="1242935"/>
      </dsp:txXfrm>
    </dsp:sp>
    <dsp:sp modelId="{C6803ED4-28D0-47FB-8F7E-00594DA93576}">
      <dsp:nvSpPr>
        <dsp:cNvPr id="0" name=""/>
        <dsp:cNvSpPr/>
      </dsp:nvSpPr>
      <dsp:spPr>
        <a:xfrm>
          <a:off x="0" y="1554201"/>
          <a:ext cx="572148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677D5C-D5C5-4029-84C5-80B9AA6E72EB}">
      <dsp:nvSpPr>
        <dsp:cNvPr id="0" name=""/>
        <dsp:cNvSpPr/>
      </dsp:nvSpPr>
      <dsp:spPr>
        <a:xfrm>
          <a:off x="375988" y="1833861"/>
          <a:ext cx="683614" cy="68361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A3D83C-122E-4158-A1F9-38BFE587E101}">
      <dsp:nvSpPr>
        <dsp:cNvPr id="0" name=""/>
        <dsp:cNvSpPr/>
      </dsp:nvSpPr>
      <dsp:spPr>
        <a:xfrm>
          <a:off x="1435590" y="1554201"/>
          <a:ext cx="4285893"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933450">
            <a:lnSpc>
              <a:spcPct val="100000"/>
            </a:lnSpc>
            <a:spcBef>
              <a:spcPct val="0"/>
            </a:spcBef>
            <a:spcAft>
              <a:spcPct val="35000"/>
            </a:spcAft>
          </a:pPr>
          <a:r>
            <a:rPr lang="en-US" sz="2100" kern="1200"/>
            <a:t>A collection of vertices V</a:t>
          </a:r>
        </a:p>
      </dsp:txBody>
      <dsp:txXfrm>
        <a:off x="1435590" y="1554201"/>
        <a:ext cx="4285893" cy="1242935"/>
      </dsp:txXfrm>
    </dsp:sp>
    <dsp:sp modelId="{699E5C02-476A-492F-8A16-5CFF9BC08EDF}">
      <dsp:nvSpPr>
        <dsp:cNvPr id="0" name=""/>
        <dsp:cNvSpPr/>
      </dsp:nvSpPr>
      <dsp:spPr>
        <a:xfrm>
          <a:off x="0" y="3107870"/>
          <a:ext cx="572148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85354F-4025-44CD-8FB7-A2C3FC16F9F7}">
      <dsp:nvSpPr>
        <dsp:cNvPr id="0" name=""/>
        <dsp:cNvSpPr/>
      </dsp:nvSpPr>
      <dsp:spPr>
        <a:xfrm>
          <a:off x="375988" y="3387531"/>
          <a:ext cx="683614" cy="68361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16BCF-AB9B-4DCE-8287-E51370798468}">
      <dsp:nvSpPr>
        <dsp:cNvPr id="0" name=""/>
        <dsp:cNvSpPr/>
      </dsp:nvSpPr>
      <dsp:spPr>
        <a:xfrm>
          <a:off x="1435590" y="3107870"/>
          <a:ext cx="4285893"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933450">
            <a:lnSpc>
              <a:spcPct val="100000"/>
            </a:lnSpc>
            <a:spcBef>
              <a:spcPct val="0"/>
            </a:spcBef>
            <a:spcAft>
              <a:spcPct val="35000"/>
            </a:spcAft>
          </a:pPr>
          <a:r>
            <a:rPr lang="en-US" sz="2100" kern="1200"/>
            <a:t>A collection of edges E, represented as ordered pairs of vertices (u,v)</a:t>
          </a:r>
        </a:p>
      </dsp:txBody>
      <dsp:txXfrm>
        <a:off x="1435590" y="3107870"/>
        <a:ext cx="4285893"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1516D-C538-48EE-B0B7-1F7D5BE573FF}">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C3FBD4-1A4D-4CB7-989C-6A7BC21490E8}">
      <dsp:nvSpPr>
        <dsp:cNvPr id="0" name=""/>
        <dsp:cNvSpPr/>
      </dsp:nvSpPr>
      <dsp:spPr>
        <a:xfrm>
          <a:off x="482961" y="359909"/>
          <a:ext cx="878111" cy="87811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D96780-035B-42D1-BE42-FB52E2107271}">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lvl="0" algn="l" defTabSz="1111250">
            <a:lnSpc>
              <a:spcPct val="90000"/>
            </a:lnSpc>
            <a:spcBef>
              <a:spcPct val="0"/>
            </a:spcBef>
            <a:spcAft>
              <a:spcPct val="35000"/>
            </a:spcAft>
          </a:pPr>
          <a:r>
            <a:rPr lang="en-US" sz="2500" kern="1200"/>
            <a:t>Dense Graphs - Adjacency Matrix</a:t>
          </a:r>
        </a:p>
      </dsp:txBody>
      <dsp:txXfrm>
        <a:off x="1844034" y="682"/>
        <a:ext cx="4401230" cy="1596566"/>
      </dsp:txXfrm>
    </dsp:sp>
    <dsp:sp modelId="{4C1CEDBB-5200-49BA-B7D1-5C10DE851403}">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96A14-A9DF-4DBB-9B88-6B46CFF1BCEE}">
      <dsp:nvSpPr>
        <dsp:cNvPr id="0" name=""/>
        <dsp:cNvSpPr/>
      </dsp:nvSpPr>
      <dsp:spPr>
        <a:xfrm>
          <a:off x="482961" y="2355617"/>
          <a:ext cx="878111" cy="87811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A1007B-67D4-4D11-B711-A914D1A4B35A}">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lvl="0" algn="l" defTabSz="1111250">
            <a:lnSpc>
              <a:spcPct val="90000"/>
            </a:lnSpc>
            <a:spcBef>
              <a:spcPct val="0"/>
            </a:spcBef>
            <a:spcAft>
              <a:spcPct val="35000"/>
            </a:spcAft>
          </a:pPr>
          <a:r>
            <a:rPr lang="en-US" sz="2500" kern="1200"/>
            <a:t>Matrix Advantages</a:t>
          </a:r>
        </a:p>
      </dsp:txBody>
      <dsp:txXfrm>
        <a:off x="1844034" y="1996390"/>
        <a:ext cx="4401230" cy="1596566"/>
      </dsp:txXfrm>
    </dsp:sp>
    <dsp:sp modelId="{6C9B416F-7381-412B-9D06-4C2CF9070261}">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0D24F6-0F0B-448D-9007-6971552ABD5B}">
      <dsp:nvSpPr>
        <dsp:cNvPr id="0" name=""/>
        <dsp:cNvSpPr/>
      </dsp:nvSpPr>
      <dsp:spPr>
        <a:xfrm>
          <a:off x="482961" y="4351325"/>
          <a:ext cx="878111" cy="87811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87B575-082F-4632-8CFF-5CC5EC7DDF11}">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lvl="0" algn="l" defTabSz="1111250">
            <a:lnSpc>
              <a:spcPct val="90000"/>
            </a:lnSpc>
            <a:spcBef>
              <a:spcPct val="0"/>
            </a:spcBef>
            <a:spcAft>
              <a:spcPct val="35000"/>
            </a:spcAft>
          </a:pPr>
          <a:r>
            <a:rPr lang="en-US" sz="2500" kern="1200"/>
            <a:t>Insights from Matrices</a:t>
          </a:r>
        </a:p>
      </dsp:txBody>
      <dsp:txXfrm>
        <a:off x="1844034" y="3992098"/>
        <a:ext cx="4401230" cy="15965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772A7-FE14-44F0-A794-A5486588C608}">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FD28B4-529D-435B-9189-BEEB3CA9D81B}">
      <dsp:nvSpPr>
        <dsp:cNvPr id="0" name=""/>
        <dsp:cNvSpPr/>
      </dsp:nvSpPr>
      <dsp:spPr>
        <a:xfrm>
          <a:off x="482961" y="359909"/>
          <a:ext cx="878111" cy="87811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43818F-6124-4934-BF6B-15F8C951C02A}">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lvl="0" algn="l" defTabSz="889000">
            <a:lnSpc>
              <a:spcPct val="90000"/>
            </a:lnSpc>
            <a:spcBef>
              <a:spcPct val="0"/>
            </a:spcBef>
            <a:spcAft>
              <a:spcPct val="35000"/>
            </a:spcAft>
          </a:pPr>
          <a:r>
            <a:rPr lang="en-US" sz="2000" b="1" kern="1200"/>
            <a:t>x</a:t>
          </a:r>
          <a:br>
            <a:rPr lang="en-US" sz="2000" b="1" kern="1200"/>
          </a:br>
          <a:r>
            <a:rPr lang="en-US" sz="2000" b="1" kern="1200"/>
            <a:t>Memory-Intensive (Adjacency Matrix)</a:t>
          </a:r>
          <a:endParaRPr lang="en-US" sz="2000" kern="1200"/>
        </a:p>
      </dsp:txBody>
      <dsp:txXfrm>
        <a:off x="1844034" y="682"/>
        <a:ext cx="4401230" cy="1596566"/>
      </dsp:txXfrm>
    </dsp:sp>
    <dsp:sp modelId="{75876457-D8D3-4F58-94D0-0E8F822A02E2}">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9D0C6E-89D4-43FC-891B-413A51CA6BA2}">
      <dsp:nvSpPr>
        <dsp:cNvPr id="0" name=""/>
        <dsp:cNvSpPr/>
      </dsp:nvSpPr>
      <dsp:spPr>
        <a:xfrm>
          <a:off x="482961" y="2355617"/>
          <a:ext cx="878111" cy="87811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766DA5-36E0-45E8-BDE2-820C3158C793}">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lvl="0" algn="l" defTabSz="889000">
            <a:lnSpc>
              <a:spcPct val="90000"/>
            </a:lnSpc>
            <a:spcBef>
              <a:spcPct val="0"/>
            </a:spcBef>
            <a:spcAft>
              <a:spcPct val="35000"/>
            </a:spcAft>
          </a:pPr>
          <a:r>
            <a:rPr lang="en-US" sz="2000" kern="1200" dirty="0"/>
            <a:t>Limited Scalability/flexibility for new edges. </a:t>
          </a:r>
        </a:p>
      </dsp:txBody>
      <dsp:txXfrm>
        <a:off x="1844034" y="1996390"/>
        <a:ext cx="4401230" cy="1596566"/>
      </dsp:txXfrm>
    </dsp:sp>
    <dsp:sp modelId="{8C814A15-634E-4132-9760-8E5EE8103910}">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AE1AD7-8415-490D-8D7B-05BD289E40CA}">
      <dsp:nvSpPr>
        <dsp:cNvPr id="0" name=""/>
        <dsp:cNvSpPr/>
      </dsp:nvSpPr>
      <dsp:spPr>
        <a:xfrm>
          <a:off x="482961" y="4351325"/>
          <a:ext cx="878111" cy="87811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330042-F80C-4704-AC69-7BE85EAD8DB5}">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lvl="0" algn="l" defTabSz="889000">
            <a:lnSpc>
              <a:spcPct val="90000"/>
            </a:lnSpc>
            <a:spcBef>
              <a:spcPct val="0"/>
            </a:spcBef>
            <a:spcAft>
              <a:spcPct val="35000"/>
            </a:spcAft>
          </a:pPr>
          <a:r>
            <a:rPr lang="en-US" sz="2000" kern="1200"/>
            <a:t>Costly inEdges and outEdges (Matrix)</a:t>
          </a:r>
        </a:p>
      </dsp:txBody>
      <dsp:txXfrm>
        <a:off x="1844034" y="3992098"/>
        <a:ext cx="4401230" cy="15965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D0794-F6A6-419A-B385-78F0CD9FFFA3}">
      <dsp:nvSpPr>
        <dsp:cNvPr id="0" name=""/>
        <dsp:cNvSpPr/>
      </dsp:nvSpPr>
      <dsp:spPr>
        <a:xfrm>
          <a:off x="0" y="643"/>
          <a:ext cx="11809561"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5F2A2C0-4E82-4638-BE39-CB61A4C75348}">
      <dsp:nvSpPr>
        <dsp:cNvPr id="0" name=""/>
        <dsp:cNvSpPr/>
      </dsp:nvSpPr>
      <dsp:spPr>
        <a:xfrm>
          <a:off x="0" y="643"/>
          <a:ext cx="11809561" cy="527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Calibri Light" panose="020F0302020204030204"/>
            </a:rPr>
            <a:t>A standard DFS implementation puts each vertex of the graph into one of two categories:</a:t>
          </a:r>
          <a:endParaRPr lang="en-US" sz="2400" kern="1200"/>
        </a:p>
      </dsp:txBody>
      <dsp:txXfrm>
        <a:off x="0" y="643"/>
        <a:ext cx="11809561" cy="527020"/>
      </dsp:txXfrm>
    </dsp:sp>
    <dsp:sp modelId="{2FEB0ED2-6CCA-4C67-A740-EE9AC5B8175B}">
      <dsp:nvSpPr>
        <dsp:cNvPr id="0" name=""/>
        <dsp:cNvSpPr/>
      </dsp:nvSpPr>
      <dsp:spPr>
        <a:xfrm>
          <a:off x="0" y="527663"/>
          <a:ext cx="11809561" cy="0"/>
        </a:xfrm>
        <a:prstGeom prst="line">
          <a:avLst/>
        </a:prstGeom>
        <a:gradFill rotWithShape="0">
          <a:gsLst>
            <a:gs pos="0">
              <a:schemeClr val="accent5">
                <a:hueOff val="-750949"/>
                <a:satOff val="-1935"/>
                <a:lumOff val="-1307"/>
                <a:alphaOff val="0"/>
                <a:satMod val="103000"/>
                <a:lumMod val="102000"/>
                <a:tint val="94000"/>
              </a:schemeClr>
            </a:gs>
            <a:gs pos="50000">
              <a:schemeClr val="accent5">
                <a:hueOff val="-750949"/>
                <a:satOff val="-1935"/>
                <a:lumOff val="-1307"/>
                <a:alphaOff val="0"/>
                <a:satMod val="110000"/>
                <a:lumMod val="100000"/>
                <a:shade val="100000"/>
              </a:schemeClr>
            </a:gs>
            <a:gs pos="100000">
              <a:schemeClr val="accent5">
                <a:hueOff val="-750949"/>
                <a:satOff val="-1935"/>
                <a:lumOff val="-1307"/>
                <a:alphaOff val="0"/>
                <a:lumMod val="99000"/>
                <a:satMod val="120000"/>
                <a:shade val="78000"/>
              </a:schemeClr>
            </a:gs>
          </a:gsLst>
          <a:lin ang="5400000" scaled="0"/>
        </a:gradFill>
        <a:ln w="6350" cap="flat" cmpd="sng" algn="ctr">
          <a:solidFill>
            <a:schemeClr val="accent5">
              <a:hueOff val="-750949"/>
              <a:satOff val="-1935"/>
              <a:lumOff val="-130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F5B8980-9111-40C9-BCCF-44099A237E03}">
      <dsp:nvSpPr>
        <dsp:cNvPr id="0" name=""/>
        <dsp:cNvSpPr/>
      </dsp:nvSpPr>
      <dsp:spPr>
        <a:xfrm>
          <a:off x="0" y="527663"/>
          <a:ext cx="11809561" cy="527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Calibri Light" panose="020F0302020204030204"/>
            </a:rPr>
            <a:t> 1) Visited</a:t>
          </a:r>
          <a:endParaRPr lang="en-US" sz="2400" kern="1200"/>
        </a:p>
      </dsp:txBody>
      <dsp:txXfrm>
        <a:off x="0" y="527663"/>
        <a:ext cx="11809561" cy="527020"/>
      </dsp:txXfrm>
    </dsp:sp>
    <dsp:sp modelId="{52124F33-FF3B-41D3-BD5D-86038BE23228}">
      <dsp:nvSpPr>
        <dsp:cNvPr id="0" name=""/>
        <dsp:cNvSpPr/>
      </dsp:nvSpPr>
      <dsp:spPr>
        <a:xfrm>
          <a:off x="0" y="1054683"/>
          <a:ext cx="11809561" cy="0"/>
        </a:xfrm>
        <a:prstGeom prst="line">
          <a:avLst/>
        </a:prstGeom>
        <a:gradFill rotWithShape="0">
          <a:gsLst>
            <a:gs pos="0">
              <a:schemeClr val="accent5">
                <a:hueOff val="-1501898"/>
                <a:satOff val="-3871"/>
                <a:lumOff val="-2614"/>
                <a:alphaOff val="0"/>
                <a:satMod val="103000"/>
                <a:lumMod val="102000"/>
                <a:tint val="94000"/>
              </a:schemeClr>
            </a:gs>
            <a:gs pos="50000">
              <a:schemeClr val="accent5">
                <a:hueOff val="-1501898"/>
                <a:satOff val="-3871"/>
                <a:lumOff val="-2614"/>
                <a:alphaOff val="0"/>
                <a:satMod val="110000"/>
                <a:lumMod val="100000"/>
                <a:shade val="100000"/>
              </a:schemeClr>
            </a:gs>
            <a:gs pos="100000">
              <a:schemeClr val="accent5">
                <a:hueOff val="-1501898"/>
                <a:satOff val="-3871"/>
                <a:lumOff val="-2614"/>
                <a:alphaOff val="0"/>
                <a:lumMod val="99000"/>
                <a:satMod val="120000"/>
                <a:shade val="78000"/>
              </a:schemeClr>
            </a:gs>
          </a:gsLst>
          <a:lin ang="5400000" scaled="0"/>
        </a:gradFill>
        <a:ln w="6350" cap="flat" cmpd="sng" algn="ctr">
          <a:solidFill>
            <a:schemeClr val="accent5">
              <a:hueOff val="-1501898"/>
              <a:satOff val="-3871"/>
              <a:lumOff val="-261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4763509-0F91-4470-9C14-C6EC849845FC}">
      <dsp:nvSpPr>
        <dsp:cNvPr id="0" name=""/>
        <dsp:cNvSpPr/>
      </dsp:nvSpPr>
      <dsp:spPr>
        <a:xfrm>
          <a:off x="0" y="1054683"/>
          <a:ext cx="11809561" cy="527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Calibri Light" panose="020F0302020204030204"/>
            </a:rPr>
            <a:t>2)  Not</a:t>
          </a:r>
          <a:r>
            <a:rPr lang="en-US" sz="2400" kern="1200"/>
            <a:t> Visited</a:t>
          </a:r>
        </a:p>
      </dsp:txBody>
      <dsp:txXfrm>
        <a:off x="0" y="1054683"/>
        <a:ext cx="11809561" cy="527020"/>
      </dsp:txXfrm>
    </dsp:sp>
    <dsp:sp modelId="{35D72CC9-604B-4738-BCA8-3F5C7288E09B}">
      <dsp:nvSpPr>
        <dsp:cNvPr id="0" name=""/>
        <dsp:cNvSpPr/>
      </dsp:nvSpPr>
      <dsp:spPr>
        <a:xfrm>
          <a:off x="0" y="1581703"/>
          <a:ext cx="11809561"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CC4F10E-B517-4F56-A604-DB60F541E488}">
      <dsp:nvSpPr>
        <dsp:cNvPr id="0" name=""/>
        <dsp:cNvSpPr/>
      </dsp:nvSpPr>
      <dsp:spPr>
        <a:xfrm>
          <a:off x="0" y="1581703"/>
          <a:ext cx="11809561" cy="527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i="1" u="sng" kern="1200" dirty="0"/>
            <a:t>The purpose of the algorithm is to mark each vertex as visited while avoiding cycles.</a:t>
          </a:r>
        </a:p>
      </dsp:txBody>
      <dsp:txXfrm>
        <a:off x="0" y="1581703"/>
        <a:ext cx="11809561" cy="527020"/>
      </dsp:txXfrm>
    </dsp:sp>
    <dsp:sp modelId="{AF5CCD4E-4B4D-41E3-B2FE-854F76D0A6A9}">
      <dsp:nvSpPr>
        <dsp:cNvPr id="0" name=""/>
        <dsp:cNvSpPr/>
      </dsp:nvSpPr>
      <dsp:spPr>
        <a:xfrm>
          <a:off x="0" y="2108723"/>
          <a:ext cx="11809561" cy="0"/>
        </a:xfrm>
        <a:prstGeom prst="line">
          <a:avLst/>
        </a:prstGeom>
        <a:gradFill rotWithShape="0">
          <a:gsLst>
            <a:gs pos="0">
              <a:schemeClr val="accent5">
                <a:hueOff val="-3003797"/>
                <a:satOff val="-7742"/>
                <a:lumOff val="-5229"/>
                <a:alphaOff val="0"/>
                <a:satMod val="103000"/>
                <a:lumMod val="102000"/>
                <a:tint val="94000"/>
              </a:schemeClr>
            </a:gs>
            <a:gs pos="50000">
              <a:schemeClr val="accent5">
                <a:hueOff val="-3003797"/>
                <a:satOff val="-7742"/>
                <a:lumOff val="-5229"/>
                <a:alphaOff val="0"/>
                <a:satMod val="110000"/>
                <a:lumMod val="100000"/>
                <a:shade val="100000"/>
              </a:schemeClr>
            </a:gs>
            <a:gs pos="100000">
              <a:schemeClr val="accent5">
                <a:hueOff val="-3003797"/>
                <a:satOff val="-7742"/>
                <a:lumOff val="-5229"/>
                <a:alphaOff val="0"/>
                <a:lumMod val="99000"/>
                <a:satMod val="120000"/>
                <a:shade val="78000"/>
              </a:schemeClr>
            </a:gs>
          </a:gsLst>
          <a:lin ang="5400000" scaled="0"/>
        </a:gradFill>
        <a:ln w="6350" cap="flat" cmpd="sng" algn="ctr">
          <a:solidFill>
            <a:schemeClr val="accent5">
              <a:hueOff val="-3003797"/>
              <a:satOff val="-7742"/>
              <a:lumOff val="-522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5A94CF-972D-47F6-8AE5-C54535D8AD7D}">
      <dsp:nvSpPr>
        <dsp:cNvPr id="0" name=""/>
        <dsp:cNvSpPr/>
      </dsp:nvSpPr>
      <dsp:spPr>
        <a:xfrm>
          <a:off x="0" y="2108723"/>
          <a:ext cx="11809561" cy="527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t>The DFS algorithm works as follows:</a:t>
          </a:r>
        </a:p>
      </dsp:txBody>
      <dsp:txXfrm>
        <a:off x="0" y="2108723"/>
        <a:ext cx="11809561" cy="527020"/>
      </dsp:txXfrm>
    </dsp:sp>
    <dsp:sp modelId="{211E2C37-C08C-4897-A3A0-00747460A58C}">
      <dsp:nvSpPr>
        <dsp:cNvPr id="0" name=""/>
        <dsp:cNvSpPr/>
      </dsp:nvSpPr>
      <dsp:spPr>
        <a:xfrm>
          <a:off x="0" y="2635743"/>
          <a:ext cx="11809561" cy="0"/>
        </a:xfrm>
        <a:prstGeom prst="line">
          <a:avLst/>
        </a:prstGeom>
        <a:gradFill rotWithShape="0">
          <a:gsLst>
            <a:gs pos="0">
              <a:schemeClr val="accent5">
                <a:hueOff val="-3754746"/>
                <a:satOff val="-9677"/>
                <a:lumOff val="-6536"/>
                <a:alphaOff val="0"/>
                <a:satMod val="103000"/>
                <a:lumMod val="102000"/>
                <a:tint val="94000"/>
              </a:schemeClr>
            </a:gs>
            <a:gs pos="50000">
              <a:schemeClr val="accent5">
                <a:hueOff val="-3754746"/>
                <a:satOff val="-9677"/>
                <a:lumOff val="-6536"/>
                <a:alphaOff val="0"/>
                <a:satMod val="110000"/>
                <a:lumMod val="100000"/>
                <a:shade val="100000"/>
              </a:schemeClr>
            </a:gs>
            <a:gs pos="100000">
              <a:schemeClr val="accent5">
                <a:hueOff val="-3754746"/>
                <a:satOff val="-9677"/>
                <a:lumOff val="-6536"/>
                <a:alphaOff val="0"/>
                <a:lumMod val="99000"/>
                <a:satMod val="120000"/>
                <a:shade val="78000"/>
              </a:schemeClr>
            </a:gs>
          </a:gsLst>
          <a:lin ang="5400000" scaled="0"/>
        </a:gradFill>
        <a:ln w="6350" cap="flat" cmpd="sng" algn="ctr">
          <a:solidFill>
            <a:schemeClr val="accent5">
              <a:hueOff val="-3754746"/>
              <a:satOff val="-9677"/>
              <a:lumOff val="-653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1376D1A-788F-46F9-AA5F-03D975B85B3E}">
      <dsp:nvSpPr>
        <dsp:cNvPr id="0" name=""/>
        <dsp:cNvSpPr/>
      </dsp:nvSpPr>
      <dsp:spPr>
        <a:xfrm>
          <a:off x="0" y="2635743"/>
          <a:ext cx="11809561" cy="527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Calibri Light" panose="020F0302020204030204"/>
            </a:rPr>
            <a:t> 1) Start</a:t>
          </a:r>
          <a:r>
            <a:rPr lang="en-US" sz="2400" kern="1200"/>
            <a:t> by putting any one of the graph's vertices on top of a stack.</a:t>
          </a:r>
        </a:p>
      </dsp:txBody>
      <dsp:txXfrm>
        <a:off x="0" y="2635743"/>
        <a:ext cx="11809561" cy="527020"/>
      </dsp:txXfrm>
    </dsp:sp>
    <dsp:sp modelId="{ADFD9CC8-94E3-4149-9159-2F597F4E210E}">
      <dsp:nvSpPr>
        <dsp:cNvPr id="0" name=""/>
        <dsp:cNvSpPr/>
      </dsp:nvSpPr>
      <dsp:spPr>
        <a:xfrm>
          <a:off x="0" y="3162763"/>
          <a:ext cx="11809561"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A7E05E6-E1FD-4622-8CA4-59B7F8AE51D7}">
      <dsp:nvSpPr>
        <dsp:cNvPr id="0" name=""/>
        <dsp:cNvSpPr/>
      </dsp:nvSpPr>
      <dsp:spPr>
        <a:xfrm>
          <a:off x="0" y="3162763"/>
          <a:ext cx="11809561" cy="527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Calibri Light" panose="020F0302020204030204"/>
            </a:rPr>
            <a:t> 2) Take</a:t>
          </a:r>
          <a:r>
            <a:rPr lang="en-US" sz="2400" kern="1200"/>
            <a:t> the top item of the stack and add it to the visited list.</a:t>
          </a:r>
        </a:p>
      </dsp:txBody>
      <dsp:txXfrm>
        <a:off x="0" y="3162763"/>
        <a:ext cx="11809561" cy="527020"/>
      </dsp:txXfrm>
    </dsp:sp>
    <dsp:sp modelId="{04E4E3DE-EA08-4C95-B719-212A33C442CC}">
      <dsp:nvSpPr>
        <dsp:cNvPr id="0" name=""/>
        <dsp:cNvSpPr/>
      </dsp:nvSpPr>
      <dsp:spPr>
        <a:xfrm>
          <a:off x="0" y="3689783"/>
          <a:ext cx="11809561" cy="0"/>
        </a:xfrm>
        <a:prstGeom prst="line">
          <a:avLst/>
        </a:prstGeom>
        <a:gradFill rotWithShape="0">
          <a:gsLst>
            <a:gs pos="0">
              <a:schemeClr val="accent5">
                <a:hueOff val="-5256644"/>
                <a:satOff val="-13548"/>
                <a:lumOff val="-9151"/>
                <a:alphaOff val="0"/>
                <a:satMod val="103000"/>
                <a:lumMod val="102000"/>
                <a:tint val="94000"/>
              </a:schemeClr>
            </a:gs>
            <a:gs pos="50000">
              <a:schemeClr val="accent5">
                <a:hueOff val="-5256644"/>
                <a:satOff val="-13548"/>
                <a:lumOff val="-9151"/>
                <a:alphaOff val="0"/>
                <a:satMod val="110000"/>
                <a:lumMod val="100000"/>
                <a:shade val="100000"/>
              </a:schemeClr>
            </a:gs>
            <a:gs pos="100000">
              <a:schemeClr val="accent5">
                <a:hueOff val="-5256644"/>
                <a:satOff val="-13548"/>
                <a:lumOff val="-9151"/>
                <a:alphaOff val="0"/>
                <a:lumMod val="99000"/>
                <a:satMod val="120000"/>
                <a:shade val="78000"/>
              </a:schemeClr>
            </a:gs>
          </a:gsLst>
          <a:lin ang="5400000" scaled="0"/>
        </a:gradFill>
        <a:ln w="6350" cap="flat" cmpd="sng" algn="ctr">
          <a:solidFill>
            <a:schemeClr val="accent5">
              <a:hueOff val="-5256644"/>
              <a:satOff val="-13548"/>
              <a:lumOff val="-915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990EFCF-5E59-4172-AD9A-C90BAC32BC12}">
      <dsp:nvSpPr>
        <dsp:cNvPr id="0" name=""/>
        <dsp:cNvSpPr/>
      </dsp:nvSpPr>
      <dsp:spPr>
        <a:xfrm>
          <a:off x="0" y="3689783"/>
          <a:ext cx="11809561" cy="527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Calibri Light" panose="020F0302020204030204"/>
            </a:rPr>
            <a:t> 3) </a:t>
          </a:r>
          <a:r>
            <a:rPr lang="en-US" sz="2400" kern="1200"/>
            <a:t>Create a list of that vertex's adjacent nodes.</a:t>
          </a:r>
          <a:r>
            <a:rPr lang="en-US" sz="2400" kern="1200">
              <a:latin typeface="Calibri Light" panose="020F0302020204030204"/>
            </a:rPr>
            <a:t> </a:t>
          </a:r>
        </a:p>
      </dsp:txBody>
      <dsp:txXfrm>
        <a:off x="0" y="3689783"/>
        <a:ext cx="11809561" cy="527020"/>
      </dsp:txXfrm>
    </dsp:sp>
    <dsp:sp modelId="{DDA09289-C28E-4CE1-901E-024ED9C9B428}">
      <dsp:nvSpPr>
        <dsp:cNvPr id="0" name=""/>
        <dsp:cNvSpPr/>
      </dsp:nvSpPr>
      <dsp:spPr>
        <a:xfrm>
          <a:off x="0" y="4216803"/>
          <a:ext cx="11809561" cy="0"/>
        </a:xfrm>
        <a:prstGeom prst="line">
          <a:avLst/>
        </a:prstGeom>
        <a:gradFill rotWithShape="0">
          <a:gsLst>
            <a:gs pos="0">
              <a:schemeClr val="accent5">
                <a:hueOff val="-6007594"/>
                <a:satOff val="-15484"/>
                <a:lumOff val="-10458"/>
                <a:alphaOff val="0"/>
                <a:satMod val="103000"/>
                <a:lumMod val="102000"/>
                <a:tint val="94000"/>
              </a:schemeClr>
            </a:gs>
            <a:gs pos="50000">
              <a:schemeClr val="accent5">
                <a:hueOff val="-6007594"/>
                <a:satOff val="-15484"/>
                <a:lumOff val="-10458"/>
                <a:alphaOff val="0"/>
                <a:satMod val="110000"/>
                <a:lumMod val="100000"/>
                <a:shade val="100000"/>
              </a:schemeClr>
            </a:gs>
            <a:gs pos="100000">
              <a:schemeClr val="accent5">
                <a:hueOff val="-6007594"/>
                <a:satOff val="-15484"/>
                <a:lumOff val="-10458"/>
                <a:alphaOff val="0"/>
                <a:lumMod val="99000"/>
                <a:satMod val="120000"/>
                <a:shade val="78000"/>
              </a:schemeClr>
            </a:gs>
          </a:gsLst>
          <a:lin ang="5400000" scaled="0"/>
        </a:gradFill>
        <a:ln w="6350" cap="flat" cmpd="sng" algn="ctr">
          <a:solidFill>
            <a:schemeClr val="accent5">
              <a:hueOff val="-6007594"/>
              <a:satOff val="-15484"/>
              <a:lumOff val="-1045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F033FE9-451B-4D95-A1CB-7B78C7010EE1}">
      <dsp:nvSpPr>
        <dsp:cNvPr id="0" name=""/>
        <dsp:cNvSpPr/>
      </dsp:nvSpPr>
      <dsp:spPr>
        <a:xfrm>
          <a:off x="0" y="4216803"/>
          <a:ext cx="11809561" cy="527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t>Add the ones which aren't in the visited list to the top of the stack.</a:t>
          </a:r>
        </a:p>
      </dsp:txBody>
      <dsp:txXfrm>
        <a:off x="0" y="4216803"/>
        <a:ext cx="11809561" cy="527020"/>
      </dsp:txXfrm>
    </dsp:sp>
    <dsp:sp modelId="{BB3FF2A7-CB1A-4585-AB80-7D420954A15E}">
      <dsp:nvSpPr>
        <dsp:cNvPr id="0" name=""/>
        <dsp:cNvSpPr/>
      </dsp:nvSpPr>
      <dsp:spPr>
        <a:xfrm>
          <a:off x="0" y="4743823"/>
          <a:ext cx="11809561"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C69F35B-1906-42A6-A17E-5B4469FF8B91}">
      <dsp:nvSpPr>
        <dsp:cNvPr id="0" name=""/>
        <dsp:cNvSpPr/>
      </dsp:nvSpPr>
      <dsp:spPr>
        <a:xfrm>
          <a:off x="0" y="4743823"/>
          <a:ext cx="11809561" cy="527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Calibri Light" panose="020F0302020204030204"/>
            </a:rPr>
            <a:t> 4) Keep</a:t>
          </a:r>
          <a:r>
            <a:rPr lang="en-US" sz="2400" kern="1200"/>
            <a:t> repeating steps 2 and 3 until the stack is empty.</a:t>
          </a:r>
        </a:p>
      </dsp:txBody>
      <dsp:txXfrm>
        <a:off x="0" y="4743823"/>
        <a:ext cx="11809561" cy="5270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4CC1F-1C05-4026-943A-5F6C576DD050}">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11D2B-092F-4F9D-9030-6952888B5BEC}">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en-US" sz="1700" kern="1200"/>
            <a:t>For finding the path</a:t>
          </a:r>
        </a:p>
      </dsp:txBody>
      <dsp:txXfrm>
        <a:off x="569079" y="2427788"/>
        <a:ext cx="2072362" cy="720000"/>
      </dsp:txXfrm>
    </dsp:sp>
    <dsp:sp modelId="{88F46039-D1E1-4AAC-BFC3-E8D55B289EB6}">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27744B-0D56-4EB5-A2EF-37FF268ABCD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en-US" sz="1700" kern="1200" dirty="0"/>
            <a:t>To test if the graph is bipartite</a:t>
          </a:r>
        </a:p>
      </dsp:txBody>
      <dsp:txXfrm>
        <a:off x="3004105" y="2427788"/>
        <a:ext cx="2072362" cy="720000"/>
      </dsp:txXfrm>
    </dsp:sp>
    <dsp:sp modelId="{015BF585-F117-457C-A064-39E634EB3157}">
      <dsp:nvSpPr>
        <dsp:cNvPr id="0" name=""/>
        <dsp:cNvSpPr/>
      </dsp:nvSpPr>
      <dsp:spPr>
        <a:xfrm>
          <a:off x="6009031" y="1203549"/>
          <a:ext cx="932563" cy="932563"/>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E8BF6A-AE5D-4B4D-92A1-FA0AB4506389}">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en-US" sz="1700" kern="1200"/>
            <a:t>For finding the strongly connected components of a graph</a:t>
          </a:r>
        </a:p>
      </dsp:txBody>
      <dsp:txXfrm>
        <a:off x="5439131" y="2427788"/>
        <a:ext cx="2072362" cy="720000"/>
      </dsp:txXfrm>
    </dsp:sp>
    <dsp:sp modelId="{C7009FFF-23C5-4EDE-B6EA-05C04B2F479B}">
      <dsp:nvSpPr>
        <dsp:cNvPr id="0" name=""/>
        <dsp:cNvSpPr/>
      </dsp:nvSpPr>
      <dsp:spPr>
        <a:xfrm>
          <a:off x="8444057" y="1203549"/>
          <a:ext cx="932563" cy="932563"/>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8AD43-4792-479E-8205-5A90715AD16E}">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en-US" sz="1700" kern="1200"/>
            <a:t>For detecting cycles in a graph</a:t>
          </a:r>
        </a:p>
      </dsp:txBody>
      <dsp:txXfrm>
        <a:off x="7874157" y="2427788"/>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D0794-F6A6-419A-B385-78F0CD9FFFA3}">
      <dsp:nvSpPr>
        <dsp:cNvPr id="0" name=""/>
        <dsp:cNvSpPr/>
      </dsp:nvSpPr>
      <dsp:spPr>
        <a:xfrm>
          <a:off x="0" y="643"/>
          <a:ext cx="11809561"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5F2A2C0-4E82-4638-BE39-CB61A4C75348}">
      <dsp:nvSpPr>
        <dsp:cNvPr id="0" name=""/>
        <dsp:cNvSpPr/>
      </dsp:nvSpPr>
      <dsp:spPr>
        <a:xfrm>
          <a:off x="0" y="643"/>
          <a:ext cx="11809561" cy="58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a:t>A standard BFS implementation puts each vertex of the graph into one of two categories:</a:t>
          </a:r>
        </a:p>
      </dsp:txBody>
      <dsp:txXfrm>
        <a:off x="0" y="643"/>
        <a:ext cx="11809561" cy="585577"/>
      </dsp:txXfrm>
    </dsp:sp>
    <dsp:sp modelId="{2FEB0ED2-6CCA-4C67-A740-EE9AC5B8175B}">
      <dsp:nvSpPr>
        <dsp:cNvPr id="0" name=""/>
        <dsp:cNvSpPr/>
      </dsp:nvSpPr>
      <dsp:spPr>
        <a:xfrm>
          <a:off x="0" y="586221"/>
          <a:ext cx="11809561" cy="0"/>
        </a:xfrm>
        <a:prstGeom prst="line">
          <a:avLst/>
        </a:prstGeom>
        <a:gradFill rotWithShape="0">
          <a:gsLst>
            <a:gs pos="0">
              <a:schemeClr val="accent5">
                <a:hueOff val="-844818"/>
                <a:satOff val="-2177"/>
                <a:lumOff val="-1471"/>
                <a:alphaOff val="0"/>
                <a:satMod val="103000"/>
                <a:lumMod val="102000"/>
                <a:tint val="94000"/>
              </a:schemeClr>
            </a:gs>
            <a:gs pos="50000">
              <a:schemeClr val="accent5">
                <a:hueOff val="-844818"/>
                <a:satOff val="-2177"/>
                <a:lumOff val="-1471"/>
                <a:alphaOff val="0"/>
                <a:satMod val="110000"/>
                <a:lumMod val="100000"/>
                <a:shade val="100000"/>
              </a:schemeClr>
            </a:gs>
            <a:gs pos="100000">
              <a:schemeClr val="accent5">
                <a:hueOff val="-844818"/>
                <a:satOff val="-2177"/>
                <a:lumOff val="-1471"/>
                <a:alphaOff val="0"/>
                <a:lumMod val="99000"/>
                <a:satMod val="120000"/>
                <a:shade val="78000"/>
              </a:schemeClr>
            </a:gs>
          </a:gsLst>
          <a:lin ang="5400000" scaled="0"/>
        </a:gradFill>
        <a:ln w="6350" cap="flat" cmpd="sng" algn="ctr">
          <a:solidFill>
            <a:schemeClr val="accent5">
              <a:hueOff val="-844818"/>
              <a:satOff val="-2177"/>
              <a:lumOff val="-147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F5B8980-9111-40C9-BCCF-44099A237E03}">
      <dsp:nvSpPr>
        <dsp:cNvPr id="0" name=""/>
        <dsp:cNvSpPr/>
      </dsp:nvSpPr>
      <dsp:spPr>
        <a:xfrm>
          <a:off x="0" y="586221"/>
          <a:ext cx="11809561" cy="58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1" kern="1200">
              <a:latin typeface="Calibri Light" panose="020F0302020204030204"/>
            </a:rPr>
            <a:t> 1) Visited</a:t>
          </a:r>
          <a:endParaRPr lang="en-US" sz="1800" b="1" kern="1200"/>
        </a:p>
      </dsp:txBody>
      <dsp:txXfrm>
        <a:off x="0" y="586221"/>
        <a:ext cx="11809561" cy="585577"/>
      </dsp:txXfrm>
    </dsp:sp>
    <dsp:sp modelId="{52124F33-FF3B-41D3-BD5D-86038BE23228}">
      <dsp:nvSpPr>
        <dsp:cNvPr id="0" name=""/>
        <dsp:cNvSpPr/>
      </dsp:nvSpPr>
      <dsp:spPr>
        <a:xfrm>
          <a:off x="0" y="1171799"/>
          <a:ext cx="11809561" cy="0"/>
        </a:xfrm>
        <a:prstGeom prst="line">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w="6350" cap="flat" cmpd="sng" algn="ctr">
          <a:solidFill>
            <a:schemeClr val="accent5">
              <a:hueOff val="-1689636"/>
              <a:satOff val="-4355"/>
              <a:lumOff val="-294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4763509-0F91-4470-9C14-C6EC849845FC}">
      <dsp:nvSpPr>
        <dsp:cNvPr id="0" name=""/>
        <dsp:cNvSpPr/>
      </dsp:nvSpPr>
      <dsp:spPr>
        <a:xfrm>
          <a:off x="0" y="1171799"/>
          <a:ext cx="11809561" cy="58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1" kern="1200">
              <a:latin typeface="Calibri Light" panose="020F0302020204030204"/>
            </a:rPr>
            <a:t>2) Not</a:t>
          </a:r>
          <a:r>
            <a:rPr lang="en-US" sz="1800" b="1" kern="1200"/>
            <a:t> Visited</a:t>
          </a:r>
        </a:p>
      </dsp:txBody>
      <dsp:txXfrm>
        <a:off x="0" y="1171799"/>
        <a:ext cx="11809561" cy="585577"/>
      </dsp:txXfrm>
    </dsp:sp>
    <dsp:sp modelId="{35D72CC9-604B-4738-BCA8-3F5C7288E09B}">
      <dsp:nvSpPr>
        <dsp:cNvPr id="0" name=""/>
        <dsp:cNvSpPr/>
      </dsp:nvSpPr>
      <dsp:spPr>
        <a:xfrm>
          <a:off x="0" y="1757376"/>
          <a:ext cx="11809561" cy="0"/>
        </a:xfrm>
        <a:prstGeom prst="line">
          <a:avLst/>
        </a:prstGeom>
        <a:gradFill rotWithShape="0">
          <a:gsLst>
            <a:gs pos="0">
              <a:schemeClr val="accent5">
                <a:hueOff val="-2534453"/>
                <a:satOff val="-6532"/>
                <a:lumOff val="-4412"/>
                <a:alphaOff val="0"/>
                <a:satMod val="103000"/>
                <a:lumMod val="102000"/>
                <a:tint val="94000"/>
              </a:schemeClr>
            </a:gs>
            <a:gs pos="50000">
              <a:schemeClr val="accent5">
                <a:hueOff val="-2534453"/>
                <a:satOff val="-6532"/>
                <a:lumOff val="-4412"/>
                <a:alphaOff val="0"/>
                <a:satMod val="110000"/>
                <a:lumMod val="100000"/>
                <a:shade val="100000"/>
              </a:schemeClr>
            </a:gs>
            <a:gs pos="100000">
              <a:schemeClr val="accent5">
                <a:hueOff val="-2534453"/>
                <a:satOff val="-6532"/>
                <a:lumOff val="-4412"/>
                <a:alphaOff val="0"/>
                <a:lumMod val="99000"/>
                <a:satMod val="120000"/>
                <a:shade val="78000"/>
              </a:schemeClr>
            </a:gs>
          </a:gsLst>
          <a:lin ang="5400000" scaled="0"/>
        </a:gradFill>
        <a:ln w="6350" cap="flat" cmpd="sng" algn="ctr">
          <a:solidFill>
            <a:schemeClr val="accent5">
              <a:hueOff val="-2534453"/>
              <a:satOff val="-6532"/>
              <a:lumOff val="-441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CC4F10E-B517-4F56-A604-DB60F541E488}">
      <dsp:nvSpPr>
        <dsp:cNvPr id="0" name=""/>
        <dsp:cNvSpPr/>
      </dsp:nvSpPr>
      <dsp:spPr>
        <a:xfrm>
          <a:off x="0" y="1757376"/>
          <a:ext cx="11809561" cy="58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a:t>The purpose of the algorithm is to mark each vertex as visited while avoiding cycles.</a:t>
          </a:r>
        </a:p>
      </dsp:txBody>
      <dsp:txXfrm>
        <a:off x="0" y="1757376"/>
        <a:ext cx="11809561" cy="585577"/>
      </dsp:txXfrm>
    </dsp:sp>
    <dsp:sp modelId="{AF5CCD4E-4B4D-41E3-B2FE-854F76D0A6A9}">
      <dsp:nvSpPr>
        <dsp:cNvPr id="0" name=""/>
        <dsp:cNvSpPr/>
      </dsp:nvSpPr>
      <dsp:spPr>
        <a:xfrm>
          <a:off x="0" y="2342954"/>
          <a:ext cx="11809561"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95A94CF-972D-47F6-8AE5-C54535D8AD7D}">
      <dsp:nvSpPr>
        <dsp:cNvPr id="0" name=""/>
        <dsp:cNvSpPr/>
      </dsp:nvSpPr>
      <dsp:spPr>
        <a:xfrm>
          <a:off x="0" y="2342954"/>
          <a:ext cx="11809561" cy="58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a:t>The algorithm works as follows:</a:t>
          </a:r>
        </a:p>
      </dsp:txBody>
      <dsp:txXfrm>
        <a:off x="0" y="2342954"/>
        <a:ext cx="11809561" cy="585577"/>
      </dsp:txXfrm>
    </dsp:sp>
    <dsp:sp modelId="{211E2C37-C08C-4897-A3A0-00747460A58C}">
      <dsp:nvSpPr>
        <dsp:cNvPr id="0" name=""/>
        <dsp:cNvSpPr/>
      </dsp:nvSpPr>
      <dsp:spPr>
        <a:xfrm>
          <a:off x="0" y="2928532"/>
          <a:ext cx="11809561" cy="0"/>
        </a:xfrm>
        <a:prstGeom prst="line">
          <a:avLst/>
        </a:prstGeom>
        <a:gradFill rotWithShape="0">
          <a:gsLst>
            <a:gs pos="0">
              <a:schemeClr val="accent5">
                <a:hueOff val="-4224089"/>
                <a:satOff val="-10887"/>
                <a:lumOff val="-7353"/>
                <a:alphaOff val="0"/>
                <a:satMod val="103000"/>
                <a:lumMod val="102000"/>
                <a:tint val="94000"/>
              </a:schemeClr>
            </a:gs>
            <a:gs pos="50000">
              <a:schemeClr val="accent5">
                <a:hueOff val="-4224089"/>
                <a:satOff val="-10887"/>
                <a:lumOff val="-7353"/>
                <a:alphaOff val="0"/>
                <a:satMod val="110000"/>
                <a:lumMod val="100000"/>
                <a:shade val="100000"/>
              </a:schemeClr>
            </a:gs>
            <a:gs pos="100000">
              <a:schemeClr val="accent5">
                <a:hueOff val="-4224089"/>
                <a:satOff val="-10887"/>
                <a:lumOff val="-7353"/>
                <a:alphaOff val="0"/>
                <a:lumMod val="99000"/>
                <a:satMod val="120000"/>
                <a:shade val="78000"/>
              </a:schemeClr>
            </a:gs>
          </a:gsLst>
          <a:lin ang="5400000" scaled="0"/>
        </a:gradFill>
        <a:ln w="6350" cap="flat" cmpd="sng" algn="ctr">
          <a:solidFill>
            <a:schemeClr val="accent5">
              <a:hueOff val="-4224089"/>
              <a:satOff val="-10887"/>
              <a:lumOff val="-735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1376D1A-788F-46F9-AA5F-03D975B85B3E}">
      <dsp:nvSpPr>
        <dsp:cNvPr id="0" name=""/>
        <dsp:cNvSpPr/>
      </dsp:nvSpPr>
      <dsp:spPr>
        <a:xfrm>
          <a:off x="0" y="2928532"/>
          <a:ext cx="11809561" cy="58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1" kern="1200">
              <a:latin typeface="Calibri Light" panose="020F0302020204030204"/>
            </a:rPr>
            <a:t> Step1: Start</a:t>
          </a:r>
          <a:r>
            <a:rPr lang="en-US" sz="1800" b="1" kern="1200"/>
            <a:t> by putting any </a:t>
          </a:r>
          <a:r>
            <a:rPr lang="en-US" sz="1800" b="1" kern="1200">
              <a:latin typeface="Calibri Light" panose="020F0302020204030204"/>
            </a:rPr>
            <a:t>one</a:t>
          </a:r>
          <a:r>
            <a:rPr lang="en-US" sz="1800" b="1" kern="1200"/>
            <a:t> of the graph's vertices at the back of a queue.</a:t>
          </a:r>
        </a:p>
      </dsp:txBody>
      <dsp:txXfrm>
        <a:off x="0" y="2928532"/>
        <a:ext cx="11809561" cy="585577"/>
      </dsp:txXfrm>
    </dsp:sp>
    <dsp:sp modelId="{ADFD9CC8-94E3-4149-9159-2F597F4E210E}">
      <dsp:nvSpPr>
        <dsp:cNvPr id="0" name=""/>
        <dsp:cNvSpPr/>
      </dsp:nvSpPr>
      <dsp:spPr>
        <a:xfrm>
          <a:off x="0" y="3514110"/>
          <a:ext cx="11809561" cy="0"/>
        </a:xfrm>
        <a:prstGeom prst="line">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w="6350" cap="flat" cmpd="sng" algn="ctr">
          <a:solidFill>
            <a:schemeClr val="accent5">
              <a:hueOff val="-5068907"/>
              <a:satOff val="-13064"/>
              <a:lumOff val="-882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A7E05E6-E1FD-4622-8CA4-59B7F8AE51D7}">
      <dsp:nvSpPr>
        <dsp:cNvPr id="0" name=""/>
        <dsp:cNvSpPr/>
      </dsp:nvSpPr>
      <dsp:spPr>
        <a:xfrm>
          <a:off x="0" y="3514110"/>
          <a:ext cx="11809561" cy="58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1" kern="1200">
              <a:latin typeface="Calibri Light" panose="020F0302020204030204"/>
            </a:rPr>
            <a:t> Step2: Take</a:t>
          </a:r>
          <a:r>
            <a:rPr lang="en-US" sz="1800" b="1" kern="1200"/>
            <a:t> the front item of the queue and add it to the visited list.</a:t>
          </a:r>
        </a:p>
      </dsp:txBody>
      <dsp:txXfrm>
        <a:off x="0" y="3514110"/>
        <a:ext cx="11809561" cy="585577"/>
      </dsp:txXfrm>
    </dsp:sp>
    <dsp:sp modelId="{04E4E3DE-EA08-4C95-B719-212A33C442CC}">
      <dsp:nvSpPr>
        <dsp:cNvPr id="0" name=""/>
        <dsp:cNvSpPr/>
      </dsp:nvSpPr>
      <dsp:spPr>
        <a:xfrm>
          <a:off x="0" y="4099687"/>
          <a:ext cx="11809561" cy="0"/>
        </a:xfrm>
        <a:prstGeom prst="line">
          <a:avLst/>
        </a:prstGeom>
        <a:gradFill rotWithShape="0">
          <a:gsLst>
            <a:gs pos="0">
              <a:schemeClr val="accent5">
                <a:hueOff val="-5913725"/>
                <a:satOff val="-15242"/>
                <a:lumOff val="-10294"/>
                <a:alphaOff val="0"/>
                <a:satMod val="103000"/>
                <a:lumMod val="102000"/>
                <a:tint val="94000"/>
              </a:schemeClr>
            </a:gs>
            <a:gs pos="50000">
              <a:schemeClr val="accent5">
                <a:hueOff val="-5913725"/>
                <a:satOff val="-15242"/>
                <a:lumOff val="-10294"/>
                <a:alphaOff val="0"/>
                <a:satMod val="110000"/>
                <a:lumMod val="100000"/>
                <a:shade val="100000"/>
              </a:schemeClr>
            </a:gs>
            <a:gs pos="100000">
              <a:schemeClr val="accent5">
                <a:hueOff val="-5913725"/>
                <a:satOff val="-15242"/>
                <a:lumOff val="-10294"/>
                <a:alphaOff val="0"/>
                <a:lumMod val="99000"/>
                <a:satMod val="120000"/>
                <a:shade val="78000"/>
              </a:schemeClr>
            </a:gs>
          </a:gsLst>
          <a:lin ang="5400000" scaled="0"/>
        </a:gradFill>
        <a:ln w="6350" cap="flat" cmpd="sng" algn="ctr">
          <a:solidFill>
            <a:schemeClr val="accent5">
              <a:hueOff val="-5913725"/>
              <a:satOff val="-15242"/>
              <a:lumOff val="-1029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990EFCF-5E59-4172-AD9A-C90BAC32BC12}">
      <dsp:nvSpPr>
        <dsp:cNvPr id="0" name=""/>
        <dsp:cNvSpPr/>
      </dsp:nvSpPr>
      <dsp:spPr>
        <a:xfrm>
          <a:off x="0" y="4099687"/>
          <a:ext cx="11809561" cy="58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1" kern="1200">
              <a:latin typeface="Calibri Light" panose="020F0302020204030204"/>
            </a:rPr>
            <a:t> Step3: Create</a:t>
          </a:r>
          <a:r>
            <a:rPr lang="en-US" sz="1800" b="1" kern="1200"/>
            <a:t> a list of that vertex's adjacent nodes. Add the ones which aren't in the visited list to the back of the queue.</a:t>
          </a:r>
        </a:p>
      </dsp:txBody>
      <dsp:txXfrm>
        <a:off x="0" y="4099687"/>
        <a:ext cx="11809561" cy="585577"/>
      </dsp:txXfrm>
    </dsp:sp>
    <dsp:sp modelId="{BB3FF2A7-CB1A-4585-AB80-7D420954A15E}">
      <dsp:nvSpPr>
        <dsp:cNvPr id="0" name=""/>
        <dsp:cNvSpPr/>
      </dsp:nvSpPr>
      <dsp:spPr>
        <a:xfrm>
          <a:off x="0" y="4685265"/>
          <a:ext cx="11809561"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C69F35B-1906-42A6-A17E-5B4469FF8B91}">
      <dsp:nvSpPr>
        <dsp:cNvPr id="0" name=""/>
        <dsp:cNvSpPr/>
      </dsp:nvSpPr>
      <dsp:spPr>
        <a:xfrm>
          <a:off x="0" y="4685265"/>
          <a:ext cx="11809561" cy="585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1" kern="1200">
              <a:latin typeface="Calibri Light" panose="020F0302020204030204"/>
            </a:rPr>
            <a:t> Step4: Keep</a:t>
          </a:r>
          <a:r>
            <a:rPr lang="en-US" sz="1800" b="1" kern="1200"/>
            <a:t> repeating steps 2 and 3 until the queue is empty.</a:t>
          </a:r>
        </a:p>
      </dsp:txBody>
      <dsp:txXfrm>
        <a:off x="0" y="4685265"/>
        <a:ext cx="11809561" cy="5855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11315-875A-4D55-9BC1-F33E89EEDEB5}">
      <dsp:nvSpPr>
        <dsp:cNvPr id="0" name=""/>
        <dsp:cNvSpPr/>
      </dsp:nvSpPr>
      <dsp:spPr>
        <a:xfrm>
          <a:off x="0" y="1808"/>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410A0B-59D2-420D-A1E9-4FEC0B452EC4}">
      <dsp:nvSpPr>
        <dsp:cNvPr id="0" name=""/>
        <dsp:cNvSpPr/>
      </dsp:nvSpPr>
      <dsp:spPr>
        <a:xfrm>
          <a:off x="233059" y="175158"/>
          <a:ext cx="423745" cy="42374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E2BA5-CCA4-4081-8E64-02B82C8729ED}">
      <dsp:nvSpPr>
        <dsp:cNvPr id="0" name=""/>
        <dsp:cNvSpPr/>
      </dsp:nvSpPr>
      <dsp:spPr>
        <a:xfrm>
          <a:off x="889864" y="1808"/>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US" sz="1900" kern="1200"/>
            <a:t>To build index by search index</a:t>
          </a:r>
        </a:p>
      </dsp:txBody>
      <dsp:txXfrm>
        <a:off x="889864" y="1808"/>
        <a:ext cx="5355400" cy="770445"/>
      </dsp:txXfrm>
    </dsp:sp>
    <dsp:sp modelId="{D634390C-3FCE-473E-89BF-7BA9C8BD6820}">
      <dsp:nvSpPr>
        <dsp:cNvPr id="0" name=""/>
        <dsp:cNvSpPr/>
      </dsp:nvSpPr>
      <dsp:spPr>
        <a:xfrm>
          <a:off x="0" y="964865"/>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B5D72-91E6-4952-A996-2055D9F75046}">
      <dsp:nvSpPr>
        <dsp:cNvPr id="0" name=""/>
        <dsp:cNvSpPr/>
      </dsp:nvSpPr>
      <dsp:spPr>
        <a:xfrm>
          <a:off x="233059" y="1138215"/>
          <a:ext cx="423745" cy="42374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ED3FE3-B8EC-4D0A-8B85-17F048C63677}">
      <dsp:nvSpPr>
        <dsp:cNvPr id="0" name=""/>
        <dsp:cNvSpPr/>
      </dsp:nvSpPr>
      <dsp:spPr>
        <a:xfrm>
          <a:off x="889864" y="964865"/>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US" sz="1900" kern="1200"/>
            <a:t>For GPS navigation</a:t>
          </a:r>
        </a:p>
      </dsp:txBody>
      <dsp:txXfrm>
        <a:off x="889864" y="964865"/>
        <a:ext cx="5355400" cy="770445"/>
      </dsp:txXfrm>
    </dsp:sp>
    <dsp:sp modelId="{71F218E8-8AE8-439A-B406-153B977ACDA2}">
      <dsp:nvSpPr>
        <dsp:cNvPr id="0" name=""/>
        <dsp:cNvSpPr/>
      </dsp:nvSpPr>
      <dsp:spPr>
        <a:xfrm>
          <a:off x="0" y="1927922"/>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414A0F-23EA-4048-8FA8-9B567CA22EC9}">
      <dsp:nvSpPr>
        <dsp:cNvPr id="0" name=""/>
        <dsp:cNvSpPr/>
      </dsp:nvSpPr>
      <dsp:spPr>
        <a:xfrm>
          <a:off x="233059" y="2101272"/>
          <a:ext cx="423745" cy="42374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C0281-0C52-4EEE-BDCC-30634D75F53B}">
      <dsp:nvSpPr>
        <dsp:cNvPr id="0" name=""/>
        <dsp:cNvSpPr/>
      </dsp:nvSpPr>
      <dsp:spPr>
        <a:xfrm>
          <a:off x="889864" y="1927922"/>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US" sz="1900" kern="1200"/>
            <a:t>Path finding algorithms</a:t>
          </a:r>
        </a:p>
      </dsp:txBody>
      <dsp:txXfrm>
        <a:off x="889864" y="1927922"/>
        <a:ext cx="5355400" cy="770445"/>
      </dsp:txXfrm>
    </dsp:sp>
    <dsp:sp modelId="{2C25648E-093C-4D82-A6F5-6CCC8A34DB45}">
      <dsp:nvSpPr>
        <dsp:cNvPr id="0" name=""/>
        <dsp:cNvSpPr/>
      </dsp:nvSpPr>
      <dsp:spPr>
        <a:xfrm>
          <a:off x="0" y="2890979"/>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B6EAF-199B-4968-AE22-7310D25ABD6C}">
      <dsp:nvSpPr>
        <dsp:cNvPr id="0" name=""/>
        <dsp:cNvSpPr/>
      </dsp:nvSpPr>
      <dsp:spPr>
        <a:xfrm>
          <a:off x="233059" y="3064329"/>
          <a:ext cx="423745" cy="423745"/>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56F28B-32FC-4D9C-8D16-07966B3D7AA0}">
      <dsp:nvSpPr>
        <dsp:cNvPr id="0" name=""/>
        <dsp:cNvSpPr/>
      </dsp:nvSpPr>
      <dsp:spPr>
        <a:xfrm>
          <a:off x="889864" y="2890979"/>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US" sz="1900" kern="1200"/>
            <a:t>In Ford-Fulkerson algorithm to find maximum flow in a network</a:t>
          </a:r>
        </a:p>
      </dsp:txBody>
      <dsp:txXfrm>
        <a:off x="889864" y="2890979"/>
        <a:ext cx="5355400" cy="770445"/>
      </dsp:txXfrm>
    </dsp:sp>
    <dsp:sp modelId="{F74196C8-B5F9-4296-B536-F67AC4D41E1A}">
      <dsp:nvSpPr>
        <dsp:cNvPr id="0" name=""/>
        <dsp:cNvSpPr/>
      </dsp:nvSpPr>
      <dsp:spPr>
        <a:xfrm>
          <a:off x="0" y="3854036"/>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049448-8E29-49C4-A62A-9B52B2F21420}">
      <dsp:nvSpPr>
        <dsp:cNvPr id="0" name=""/>
        <dsp:cNvSpPr/>
      </dsp:nvSpPr>
      <dsp:spPr>
        <a:xfrm>
          <a:off x="233059" y="4027386"/>
          <a:ext cx="423745" cy="423745"/>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D8980E-2F57-42BC-A078-1952452980A1}">
      <dsp:nvSpPr>
        <dsp:cNvPr id="0" name=""/>
        <dsp:cNvSpPr/>
      </dsp:nvSpPr>
      <dsp:spPr>
        <a:xfrm>
          <a:off x="889864" y="3854036"/>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US" sz="1900" kern="1200"/>
            <a:t>Cycle detection in an undirected graph</a:t>
          </a:r>
        </a:p>
      </dsp:txBody>
      <dsp:txXfrm>
        <a:off x="889864" y="3854036"/>
        <a:ext cx="5355400" cy="770445"/>
      </dsp:txXfrm>
    </dsp:sp>
    <dsp:sp modelId="{69BC3B4F-D44E-45E9-9836-D71E59E91D1A}">
      <dsp:nvSpPr>
        <dsp:cNvPr id="0" name=""/>
        <dsp:cNvSpPr/>
      </dsp:nvSpPr>
      <dsp:spPr>
        <a:xfrm>
          <a:off x="0" y="4817093"/>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EBF417-F565-41E6-9027-4D88FCAE9D25}">
      <dsp:nvSpPr>
        <dsp:cNvPr id="0" name=""/>
        <dsp:cNvSpPr/>
      </dsp:nvSpPr>
      <dsp:spPr>
        <a:xfrm>
          <a:off x="233059" y="4990443"/>
          <a:ext cx="423745" cy="423745"/>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03AD06-E6D5-4B5F-B70C-ED7FC14AD2A6}">
      <dsp:nvSpPr>
        <dsp:cNvPr id="0" name=""/>
        <dsp:cNvSpPr/>
      </dsp:nvSpPr>
      <dsp:spPr>
        <a:xfrm>
          <a:off x="889864" y="4817093"/>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lvl="0" algn="l" defTabSz="844550">
            <a:lnSpc>
              <a:spcPct val="90000"/>
            </a:lnSpc>
            <a:spcBef>
              <a:spcPct val="0"/>
            </a:spcBef>
            <a:spcAft>
              <a:spcPct val="35000"/>
            </a:spcAft>
          </a:pPr>
          <a:r>
            <a:rPr lang="en-US" sz="1900" kern="1200"/>
            <a:t>In minimum spanning tree.</a:t>
          </a:r>
        </a:p>
      </dsp:txBody>
      <dsp:txXfrm>
        <a:off x="889864" y="4817093"/>
        <a:ext cx="5355400" cy="7704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1F923-9A7C-4FCA-A916-E45BD07CAB29}" type="datetimeFigureOut">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0C656-670B-4381-8662-8008AF6D18E3}" type="slidenum">
              <a:t>‹#›</a:t>
            </a:fld>
            <a:endParaRPr lang="en-US"/>
          </a:p>
        </p:txBody>
      </p:sp>
    </p:spTree>
    <p:extLst>
      <p:ext uri="{BB962C8B-B14F-4D97-AF65-F5344CB8AC3E}">
        <p14:creationId xmlns:p14="http://schemas.microsoft.com/office/powerpoint/2010/main" val="13418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 = {0, 1, 2, 3}
E = {(0,1), (0,2), (0,3), (1,2)}
G = {V, E}</a:t>
            </a:r>
          </a:p>
        </p:txBody>
      </p:sp>
      <p:sp>
        <p:nvSpPr>
          <p:cNvPr id="4" name="Slide Number Placeholder 3"/>
          <p:cNvSpPr>
            <a:spLocks noGrp="1"/>
          </p:cNvSpPr>
          <p:nvPr>
            <p:ph type="sldNum" sz="quarter" idx="5"/>
          </p:nvPr>
        </p:nvSpPr>
        <p:spPr/>
        <p:txBody>
          <a:bodyPr/>
          <a:lstStyle/>
          <a:p>
            <a:fld id="{27C0C656-670B-4381-8662-8008AF6D18E3}" type="slidenum">
              <a:t>5</a:t>
            </a:fld>
            <a:endParaRPr lang="en-US"/>
          </a:p>
        </p:txBody>
      </p:sp>
    </p:spTree>
    <p:extLst>
      <p:ext uri="{BB962C8B-B14F-4D97-AF65-F5344CB8AC3E}">
        <p14:creationId xmlns:p14="http://schemas.microsoft.com/office/powerpoint/2010/main" val="1141001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7C0C656-670B-4381-8662-8008AF6D18E3}" type="slidenum">
              <a:rPr lang="en-CA" smtClean="0"/>
              <a:t>73</a:t>
            </a:fld>
            <a:endParaRPr lang="en-CA"/>
          </a:p>
        </p:txBody>
      </p:sp>
    </p:spTree>
    <p:extLst>
      <p:ext uri="{BB962C8B-B14F-4D97-AF65-F5344CB8AC3E}">
        <p14:creationId xmlns:p14="http://schemas.microsoft.com/office/powerpoint/2010/main" val="4219706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import </a:t>
            </a:r>
            <a:r>
              <a:rPr lang="en-CA" dirty="0" err="1"/>
              <a:t>java.util.ArrayList</a:t>
            </a:r>
            <a:r>
              <a:rPr lang="en-CA" dirty="0"/>
              <a:t>;</a:t>
            </a:r>
          </a:p>
          <a:p>
            <a:endParaRPr lang="en-CA" dirty="0"/>
          </a:p>
          <a:p>
            <a:r>
              <a:rPr lang="en-CA" dirty="0"/>
              <a:t>public class </a:t>
            </a:r>
            <a:r>
              <a:rPr lang="en-CA" dirty="0" err="1"/>
              <a:t>mainGraph</a:t>
            </a:r>
            <a:r>
              <a:rPr lang="en-CA" dirty="0"/>
              <a:t> {</a:t>
            </a:r>
          </a:p>
          <a:p>
            <a:r>
              <a:rPr lang="en-CA" dirty="0"/>
              <a:t>   static class Edge{</a:t>
            </a:r>
          </a:p>
          <a:p>
            <a:r>
              <a:rPr lang="en-CA" dirty="0"/>
              <a:t>       </a:t>
            </a:r>
            <a:r>
              <a:rPr lang="en-CA" dirty="0" err="1"/>
              <a:t>int</a:t>
            </a:r>
            <a:r>
              <a:rPr lang="en-CA" dirty="0"/>
              <a:t> </a:t>
            </a:r>
            <a:r>
              <a:rPr lang="en-CA" dirty="0" err="1"/>
              <a:t>src</a:t>
            </a:r>
            <a:r>
              <a:rPr lang="en-CA" dirty="0"/>
              <a:t>;</a:t>
            </a:r>
          </a:p>
          <a:p>
            <a:r>
              <a:rPr lang="en-CA" dirty="0"/>
              <a:t>       </a:t>
            </a:r>
            <a:r>
              <a:rPr lang="en-CA" dirty="0" err="1"/>
              <a:t>int</a:t>
            </a:r>
            <a:r>
              <a:rPr lang="en-CA" dirty="0"/>
              <a:t> </a:t>
            </a:r>
            <a:r>
              <a:rPr lang="en-CA" dirty="0" err="1"/>
              <a:t>dest</a:t>
            </a:r>
            <a:r>
              <a:rPr lang="en-CA" dirty="0"/>
              <a:t>;</a:t>
            </a:r>
          </a:p>
          <a:p>
            <a:r>
              <a:rPr lang="en-CA" dirty="0"/>
              <a:t>       </a:t>
            </a:r>
          </a:p>
          <a:p>
            <a:r>
              <a:rPr lang="en-CA" dirty="0"/>
              <a:t>       Edge(</a:t>
            </a:r>
            <a:r>
              <a:rPr lang="en-CA" dirty="0" err="1"/>
              <a:t>int</a:t>
            </a:r>
            <a:r>
              <a:rPr lang="en-CA" dirty="0"/>
              <a:t> </a:t>
            </a:r>
            <a:r>
              <a:rPr lang="en-CA" dirty="0" err="1"/>
              <a:t>src</a:t>
            </a:r>
            <a:r>
              <a:rPr lang="en-CA" dirty="0"/>
              <a:t>, </a:t>
            </a:r>
            <a:r>
              <a:rPr lang="en-CA" dirty="0" err="1"/>
              <a:t>int</a:t>
            </a:r>
            <a:r>
              <a:rPr lang="en-CA" dirty="0"/>
              <a:t> </a:t>
            </a:r>
            <a:r>
              <a:rPr lang="en-CA" dirty="0" err="1"/>
              <a:t>dest</a:t>
            </a:r>
            <a:r>
              <a:rPr lang="en-CA" dirty="0"/>
              <a:t>)</a:t>
            </a:r>
          </a:p>
          <a:p>
            <a:r>
              <a:rPr lang="en-CA" dirty="0"/>
              <a:t>       {</a:t>
            </a:r>
          </a:p>
          <a:p>
            <a:r>
              <a:rPr lang="en-CA" dirty="0"/>
              <a:t>           </a:t>
            </a:r>
            <a:r>
              <a:rPr lang="en-CA" dirty="0" err="1"/>
              <a:t>this.src</a:t>
            </a:r>
            <a:r>
              <a:rPr lang="en-CA" dirty="0"/>
              <a:t> = </a:t>
            </a:r>
            <a:r>
              <a:rPr lang="en-CA" dirty="0" err="1"/>
              <a:t>src</a:t>
            </a:r>
            <a:r>
              <a:rPr lang="en-CA" dirty="0"/>
              <a:t>;</a:t>
            </a:r>
          </a:p>
          <a:p>
            <a:r>
              <a:rPr lang="en-CA" dirty="0"/>
              <a:t>           </a:t>
            </a:r>
            <a:r>
              <a:rPr lang="en-CA" dirty="0" err="1"/>
              <a:t>this.dest</a:t>
            </a:r>
            <a:r>
              <a:rPr lang="en-CA" dirty="0"/>
              <a:t> = </a:t>
            </a:r>
            <a:r>
              <a:rPr lang="en-CA" dirty="0" err="1"/>
              <a:t>dest</a:t>
            </a:r>
            <a:r>
              <a:rPr lang="en-CA" dirty="0"/>
              <a:t>;</a:t>
            </a:r>
          </a:p>
          <a:p>
            <a:r>
              <a:rPr lang="en-CA" dirty="0"/>
              <a:t>       }</a:t>
            </a:r>
          </a:p>
          <a:p>
            <a:r>
              <a:rPr lang="en-CA" dirty="0"/>
              <a:t>   </a:t>
            </a:r>
          </a:p>
          <a:p>
            <a:r>
              <a:rPr lang="en-CA" dirty="0"/>
              <a:t>       </a:t>
            </a:r>
          </a:p>
          <a:p>
            <a:r>
              <a:rPr lang="en-CA" dirty="0"/>
              <a:t>       </a:t>
            </a:r>
          </a:p>
          <a:p>
            <a:r>
              <a:rPr lang="en-CA" dirty="0"/>
              <a:t>       public static void main(String[] </a:t>
            </a:r>
            <a:r>
              <a:rPr lang="en-CA" dirty="0" err="1"/>
              <a:t>args</a:t>
            </a:r>
            <a:r>
              <a:rPr lang="en-CA" dirty="0"/>
              <a:t>) {</a:t>
            </a:r>
          </a:p>
          <a:p>
            <a:r>
              <a:rPr lang="en-CA" dirty="0"/>
              <a:t>           /*</a:t>
            </a:r>
          </a:p>
          <a:p>
            <a:r>
              <a:rPr lang="en-CA" dirty="0"/>
              <a:t>         </a:t>
            </a:r>
            <a:r>
              <a:rPr lang="en-CA" dirty="0" err="1"/>
              <a:t>ConnectedGraph</a:t>
            </a:r>
            <a:endParaRPr lang="en-CA" dirty="0"/>
          </a:p>
          <a:p>
            <a:r>
              <a:rPr lang="en-CA" dirty="0"/>
              <a:t>              1 ----3-----</a:t>
            </a:r>
          </a:p>
          <a:p>
            <a:r>
              <a:rPr lang="en-CA" dirty="0"/>
              <a:t>            /         |          \</a:t>
            </a:r>
          </a:p>
          <a:p>
            <a:r>
              <a:rPr lang="en-CA" dirty="0"/>
              <a:t>        0             |            5</a:t>
            </a:r>
          </a:p>
          <a:p>
            <a:r>
              <a:rPr lang="en-CA" dirty="0"/>
              <a:t>           \          |           /   \</a:t>
            </a:r>
          </a:p>
          <a:p>
            <a:r>
              <a:rPr lang="en-CA" dirty="0"/>
              <a:t>              2----4-------       6</a:t>
            </a:r>
          </a:p>
          <a:p>
            <a:r>
              <a:rPr lang="en-CA" dirty="0"/>
              <a:t>           */</a:t>
            </a:r>
          </a:p>
          <a:p>
            <a:r>
              <a:rPr lang="en-CA" dirty="0"/>
              <a:t>           </a:t>
            </a:r>
            <a:r>
              <a:rPr lang="en-CA" dirty="0" err="1"/>
              <a:t>ArrayList</a:t>
            </a:r>
            <a:r>
              <a:rPr lang="en-CA" dirty="0"/>
              <a:t>&lt;Edge&gt; graph[] = new </a:t>
            </a:r>
            <a:r>
              <a:rPr lang="en-CA" dirty="0" err="1"/>
              <a:t>ArrayList</a:t>
            </a:r>
            <a:r>
              <a:rPr lang="en-CA" dirty="0"/>
              <a:t>[7];</a:t>
            </a:r>
          </a:p>
          <a:p>
            <a:r>
              <a:rPr lang="en-CA" dirty="0"/>
              <a:t>           </a:t>
            </a:r>
          </a:p>
          <a:p>
            <a:r>
              <a:rPr lang="en-CA" dirty="0"/>
              <a:t>           for(</a:t>
            </a:r>
            <a:r>
              <a:rPr lang="en-CA" dirty="0" err="1"/>
              <a:t>int</a:t>
            </a:r>
            <a:r>
              <a:rPr lang="en-CA" dirty="0"/>
              <a:t> </a:t>
            </a:r>
            <a:r>
              <a:rPr lang="en-CA" dirty="0" err="1"/>
              <a:t>i</a:t>
            </a:r>
            <a:r>
              <a:rPr lang="en-CA" dirty="0"/>
              <a:t>=0; </a:t>
            </a:r>
            <a:r>
              <a:rPr lang="en-CA" dirty="0" err="1"/>
              <a:t>i</a:t>
            </a:r>
            <a:r>
              <a:rPr lang="en-CA" dirty="0"/>
              <a:t>&lt;</a:t>
            </a:r>
            <a:r>
              <a:rPr lang="en-CA" dirty="0" err="1"/>
              <a:t>graph.length</a:t>
            </a:r>
            <a:r>
              <a:rPr lang="en-CA" dirty="0"/>
              <a:t>; </a:t>
            </a:r>
            <a:r>
              <a:rPr lang="en-CA" dirty="0" err="1"/>
              <a:t>i</a:t>
            </a:r>
            <a:r>
              <a:rPr lang="en-CA" dirty="0"/>
              <a:t>++)</a:t>
            </a:r>
          </a:p>
          <a:p>
            <a:r>
              <a:rPr lang="en-CA" dirty="0"/>
              <a:t>           {</a:t>
            </a:r>
          </a:p>
          <a:p>
            <a:r>
              <a:rPr lang="en-CA" dirty="0"/>
              <a:t>               graph[</a:t>
            </a:r>
            <a:r>
              <a:rPr lang="en-CA" dirty="0" err="1"/>
              <a:t>i</a:t>
            </a:r>
            <a:r>
              <a:rPr lang="en-CA" dirty="0"/>
              <a:t>] = new </a:t>
            </a:r>
            <a:r>
              <a:rPr lang="en-CA" dirty="0" err="1"/>
              <a:t>ArrayList</a:t>
            </a:r>
            <a:r>
              <a:rPr lang="en-CA" dirty="0"/>
              <a:t>();</a:t>
            </a:r>
          </a:p>
          <a:p>
            <a:r>
              <a:rPr lang="en-CA" dirty="0"/>
              <a:t>           }</a:t>
            </a:r>
          </a:p>
          <a:p>
            <a:r>
              <a:rPr lang="en-CA" dirty="0"/>
              <a:t>           </a:t>
            </a:r>
          </a:p>
          <a:p>
            <a:r>
              <a:rPr lang="en-CA" dirty="0"/>
              <a:t>           graph[0].add(new Edge(0,1));</a:t>
            </a:r>
          </a:p>
          <a:p>
            <a:r>
              <a:rPr lang="en-CA" dirty="0"/>
              <a:t>           graph[0].add(new Edge(0,2));</a:t>
            </a:r>
          </a:p>
          <a:p>
            <a:r>
              <a:rPr lang="en-CA" dirty="0"/>
              <a:t>           </a:t>
            </a:r>
          </a:p>
          <a:p>
            <a:r>
              <a:rPr lang="en-CA" dirty="0"/>
              <a:t>           graph[1].add(new Edge(1,3));</a:t>
            </a:r>
          </a:p>
          <a:p>
            <a:r>
              <a:rPr lang="en-CA" dirty="0"/>
              <a:t>           graph[1].add(new Edge(1,0));</a:t>
            </a:r>
          </a:p>
          <a:p>
            <a:r>
              <a:rPr lang="en-CA" dirty="0"/>
              <a:t>           </a:t>
            </a:r>
          </a:p>
          <a:p>
            <a:r>
              <a:rPr lang="en-CA" dirty="0"/>
              <a:t>           graph[2].add(new Edge(2,0));</a:t>
            </a:r>
          </a:p>
          <a:p>
            <a:r>
              <a:rPr lang="en-CA" dirty="0"/>
              <a:t>           graph[2].add(new Edge(2,4));</a:t>
            </a:r>
          </a:p>
          <a:p>
            <a:r>
              <a:rPr lang="en-CA" dirty="0"/>
              <a:t>           </a:t>
            </a:r>
          </a:p>
          <a:p>
            <a:r>
              <a:rPr lang="en-CA" dirty="0"/>
              <a:t>           graph[3].add(new Edge(3,1));</a:t>
            </a:r>
          </a:p>
          <a:p>
            <a:r>
              <a:rPr lang="en-CA" dirty="0"/>
              <a:t>           graph[3].add(new Edge(3,4));</a:t>
            </a:r>
          </a:p>
          <a:p>
            <a:r>
              <a:rPr lang="en-CA" dirty="0"/>
              <a:t>           graph[3].add(new Edge(3,5));</a:t>
            </a:r>
          </a:p>
          <a:p>
            <a:r>
              <a:rPr lang="en-CA" dirty="0"/>
              <a:t>           </a:t>
            </a:r>
          </a:p>
          <a:p>
            <a:r>
              <a:rPr lang="en-CA" dirty="0"/>
              <a:t>           graph[3].add(new Edge(4,2));</a:t>
            </a:r>
          </a:p>
          <a:p>
            <a:r>
              <a:rPr lang="en-CA" dirty="0"/>
              <a:t>           graph[3].add(new Edge(4,5));</a:t>
            </a:r>
          </a:p>
          <a:p>
            <a:r>
              <a:rPr lang="en-CA" dirty="0"/>
              <a:t>           </a:t>
            </a:r>
          </a:p>
          <a:p>
            <a:r>
              <a:rPr lang="en-CA" dirty="0"/>
              <a:t>           graph[3].add(new Edge(5,3));</a:t>
            </a:r>
          </a:p>
          <a:p>
            <a:r>
              <a:rPr lang="en-CA" dirty="0"/>
              <a:t>           graph[3].add(new Edge(5,4));</a:t>
            </a:r>
          </a:p>
          <a:p>
            <a:r>
              <a:rPr lang="en-CA" dirty="0"/>
              <a:t>           </a:t>
            </a:r>
          </a:p>
          <a:p>
            <a:r>
              <a:rPr lang="en-CA" dirty="0"/>
              <a:t>           graph[3].add(new Edge(6,5));</a:t>
            </a:r>
          </a:p>
          <a:p>
            <a:r>
              <a:rPr lang="en-CA" dirty="0"/>
              <a:t>           //iterating</a:t>
            </a:r>
          </a:p>
          <a:p>
            <a:r>
              <a:rPr lang="en-CA" dirty="0"/>
              <a:t>           for (</a:t>
            </a:r>
            <a:r>
              <a:rPr lang="en-CA" dirty="0" err="1"/>
              <a:t>ArrayList</a:t>
            </a:r>
            <a:r>
              <a:rPr lang="en-CA" dirty="0"/>
              <a:t>&lt;Edge&gt; vertex : graph) {</a:t>
            </a:r>
          </a:p>
          <a:p>
            <a:r>
              <a:rPr lang="en-CA" dirty="0"/>
              <a:t>               for (</a:t>
            </a:r>
            <a:r>
              <a:rPr lang="en-CA" dirty="0" err="1"/>
              <a:t>int</a:t>
            </a:r>
            <a:r>
              <a:rPr lang="en-CA" dirty="0"/>
              <a:t> j = 0; j &lt; </a:t>
            </a:r>
            <a:r>
              <a:rPr lang="en-CA" dirty="0" err="1"/>
              <a:t>vertex.size</a:t>
            </a:r>
            <a:r>
              <a:rPr lang="en-CA" dirty="0"/>
              <a:t>(); j++) {</a:t>
            </a:r>
          </a:p>
          <a:p>
            <a:r>
              <a:rPr lang="en-CA" dirty="0"/>
              <a:t>                   </a:t>
            </a:r>
            <a:r>
              <a:rPr lang="en-CA" dirty="0" err="1"/>
              <a:t>System.out.print</a:t>
            </a:r>
            <a:r>
              <a:rPr lang="en-CA" dirty="0"/>
              <a:t>("</a:t>
            </a:r>
            <a:r>
              <a:rPr lang="en-CA" dirty="0" err="1"/>
              <a:t>src</a:t>
            </a:r>
            <a:r>
              <a:rPr lang="en-CA" dirty="0"/>
              <a:t>: " + </a:t>
            </a:r>
            <a:r>
              <a:rPr lang="en-CA" dirty="0" err="1"/>
              <a:t>vertex.get</a:t>
            </a:r>
            <a:r>
              <a:rPr lang="en-CA" dirty="0"/>
              <a:t>(j).</a:t>
            </a:r>
            <a:r>
              <a:rPr lang="en-CA" dirty="0" err="1"/>
              <a:t>src</a:t>
            </a:r>
            <a:r>
              <a:rPr lang="en-CA" dirty="0"/>
              <a:t> + " ");</a:t>
            </a:r>
          </a:p>
          <a:p>
            <a:r>
              <a:rPr lang="en-CA" dirty="0"/>
              <a:t>                   </a:t>
            </a:r>
            <a:r>
              <a:rPr lang="en-CA" dirty="0" err="1"/>
              <a:t>System.out.print</a:t>
            </a:r>
            <a:r>
              <a:rPr lang="en-CA" dirty="0"/>
              <a:t>("</a:t>
            </a:r>
            <a:r>
              <a:rPr lang="en-CA" dirty="0" err="1"/>
              <a:t>dest</a:t>
            </a:r>
            <a:r>
              <a:rPr lang="en-CA" dirty="0"/>
              <a:t>: " + </a:t>
            </a:r>
            <a:r>
              <a:rPr lang="en-CA" dirty="0" err="1"/>
              <a:t>vertex.get</a:t>
            </a:r>
            <a:r>
              <a:rPr lang="en-CA" dirty="0"/>
              <a:t>(j).</a:t>
            </a:r>
            <a:r>
              <a:rPr lang="en-CA" dirty="0" err="1"/>
              <a:t>dest</a:t>
            </a:r>
            <a:r>
              <a:rPr lang="en-CA" dirty="0"/>
              <a:t> + " ");</a:t>
            </a:r>
          </a:p>
          <a:p>
            <a:r>
              <a:rPr lang="en-CA" dirty="0"/>
              <a:t>                   </a:t>
            </a:r>
            <a:r>
              <a:rPr lang="en-CA" dirty="0" err="1"/>
              <a:t>System.out.println</a:t>
            </a:r>
            <a:r>
              <a:rPr lang="en-CA" dirty="0"/>
              <a:t>("");</a:t>
            </a:r>
          </a:p>
          <a:p>
            <a:r>
              <a:rPr lang="en-CA" dirty="0"/>
              <a:t>               }</a:t>
            </a:r>
          </a:p>
          <a:p>
            <a:r>
              <a:rPr lang="en-CA" dirty="0"/>
              <a:t>           }</a:t>
            </a:r>
          </a:p>
          <a:p>
            <a:r>
              <a:rPr lang="en-CA" dirty="0"/>
              <a:t>       }</a:t>
            </a:r>
          </a:p>
          <a:p>
            <a:r>
              <a:rPr lang="en-CA" dirty="0"/>
              <a:t>}</a:t>
            </a:r>
          </a:p>
          <a:p>
            <a:r>
              <a:rPr lang="en-CA" dirty="0"/>
              <a:t>   </a:t>
            </a:r>
          </a:p>
          <a:p>
            <a:r>
              <a:rPr lang="en-CA" dirty="0"/>
              <a:t>   </a:t>
            </a:r>
          </a:p>
          <a:p>
            <a:endParaRPr lang="en-CA" dirty="0"/>
          </a:p>
          <a:p>
            <a:r>
              <a:rPr lang="en-CA" dirty="0"/>
              <a:t>    </a:t>
            </a:r>
          </a:p>
          <a:p>
            <a:r>
              <a:rPr lang="en-CA" dirty="0"/>
              <a:t>}</a:t>
            </a:r>
          </a:p>
          <a:p>
            <a:endParaRPr lang="en-CA" dirty="0"/>
          </a:p>
        </p:txBody>
      </p:sp>
      <p:sp>
        <p:nvSpPr>
          <p:cNvPr id="4" name="Slide Number Placeholder 3"/>
          <p:cNvSpPr>
            <a:spLocks noGrp="1"/>
          </p:cNvSpPr>
          <p:nvPr>
            <p:ph type="sldNum" sz="quarter" idx="10"/>
          </p:nvPr>
        </p:nvSpPr>
        <p:spPr/>
        <p:txBody>
          <a:bodyPr/>
          <a:lstStyle/>
          <a:p>
            <a:fld id="{27C0C656-670B-4381-8662-8008AF6D18E3}" type="slidenum">
              <a:rPr lang="en-CA" smtClean="0"/>
              <a:t>74</a:t>
            </a:fld>
            <a:endParaRPr lang="en-CA"/>
          </a:p>
        </p:txBody>
      </p:sp>
    </p:spTree>
    <p:extLst>
      <p:ext uri="{BB962C8B-B14F-4D97-AF65-F5344CB8AC3E}">
        <p14:creationId xmlns:p14="http://schemas.microsoft.com/office/powerpoint/2010/main" val="30696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27C0C656-670B-4381-8662-8008AF6D18E3}" type="slidenum">
              <a:rPr lang="en-CA" smtClean="0"/>
              <a:t>76</a:t>
            </a:fld>
            <a:endParaRPr lang="en-CA"/>
          </a:p>
        </p:txBody>
      </p:sp>
    </p:spTree>
    <p:extLst>
      <p:ext uri="{BB962C8B-B14F-4D97-AF65-F5344CB8AC3E}">
        <p14:creationId xmlns:p14="http://schemas.microsoft.com/office/powerpoint/2010/main" val="1925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adjacency list is efficient in terms of storage because we only need to store the values for the edges. For a graph with millions of vertices, this can mean a lot of saved space.</a:t>
            </a:r>
          </a:p>
          <a:p>
            <a:r>
              <a:rPr lang="en-US"/>
              <a:t/>
            </a:r>
            <a:br>
              <a:rPr lang="en-US"/>
            </a:br>
            <a:endParaRPr lang="en-US"/>
          </a:p>
        </p:txBody>
      </p:sp>
      <p:sp>
        <p:nvSpPr>
          <p:cNvPr id="4" name="Slide Number Placeholder 3"/>
          <p:cNvSpPr>
            <a:spLocks noGrp="1"/>
          </p:cNvSpPr>
          <p:nvPr>
            <p:ph type="sldNum" sz="quarter" idx="5"/>
          </p:nvPr>
        </p:nvSpPr>
        <p:spPr/>
        <p:txBody>
          <a:bodyPr/>
          <a:lstStyle/>
          <a:p>
            <a:fld id="{27C0C656-670B-4381-8662-8008AF6D18E3}" type="slidenum">
              <a:rPr lang="en-US"/>
              <a:t>12</a:t>
            </a:fld>
            <a:endParaRPr lang="en-US"/>
          </a:p>
        </p:txBody>
      </p:sp>
    </p:spTree>
    <p:extLst>
      <p:ext uri="{BB962C8B-B14F-4D97-AF65-F5344CB8AC3E}">
        <p14:creationId xmlns:p14="http://schemas.microsoft.com/office/powerpoint/2010/main" val="3154703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observe that in the first strongly connected component, every vertex can reach the other vertex through the directed path.</a:t>
            </a:r>
          </a:p>
          <a:p>
            <a:r>
              <a:rPr lang="en-US"/>
              <a:t/>
            </a:r>
            <a:br>
              <a:rPr lang="en-US"/>
            </a:b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27C0C656-670B-4381-8662-8008AF6D18E3}" type="slidenum">
              <a:rPr lang="en-US"/>
              <a:t>31</a:t>
            </a:fld>
            <a:endParaRPr lang="en-US"/>
          </a:p>
        </p:txBody>
      </p:sp>
    </p:spTree>
    <p:extLst>
      <p:ext uri="{BB962C8B-B14F-4D97-AF65-F5344CB8AC3E}">
        <p14:creationId xmlns:p14="http://schemas.microsoft.com/office/powerpoint/2010/main" val="251076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Adjacency Matrix representation in Java
public class Graph {
  private boolean adjMatrix[][];
  private int numVertices;
  // Initialize the matrix
  public Graph(int numVertices) {
    this.numVertices = numVertices;
    adjMatrix = new boolean[numVertices][numVertices];
  }
  // Add edges
  public void addEdge(int i, int j) {
    adjMatrix[i][j] = true;
    adjMatrix[j][i] = true;
  }
  // Remove edges
  public void removeEdge(int i, int j) {
    adjMatrix[i][j] = false;
    adjMatrix[j][i] = false;
  }
  // Print the matrix
  public String toString() {
    StringBuilder s = new StringBuilder();
    for (int i = 0; i &lt; numVertices; i++) {
      s.append(i + ": ");
      for (boolean j : adjMatrix[i]) {
        s.append((j ? 1 : 0) + " ");
      }
      s.append("\n");
    }
    return s.toString();
  }
  public static void main(String args[]) {
    Graph g = new Graph(4);
    g.addEdge(0, 1);
    g.addEdge(0, 2);
    g.addEdge(1, 2);
    g.addEdge(2, 0);
    g.addEdge(2, 3);
    System.out.print(g.toString());
  }
}</a:t>
            </a:r>
          </a:p>
        </p:txBody>
      </p:sp>
      <p:sp>
        <p:nvSpPr>
          <p:cNvPr id="4" name="Slide Number Placeholder 3"/>
          <p:cNvSpPr>
            <a:spLocks noGrp="1"/>
          </p:cNvSpPr>
          <p:nvPr>
            <p:ph type="sldNum" sz="quarter" idx="5"/>
          </p:nvPr>
        </p:nvSpPr>
        <p:spPr/>
        <p:txBody>
          <a:bodyPr/>
          <a:lstStyle/>
          <a:p>
            <a:fld id="{27C0C656-670B-4381-8662-8008AF6D18E3}" type="slidenum">
              <a:rPr lang="en-US"/>
              <a:t>33</a:t>
            </a:fld>
            <a:endParaRPr lang="en-US"/>
          </a:p>
        </p:txBody>
      </p:sp>
    </p:spTree>
    <p:extLst>
      <p:ext uri="{BB962C8B-B14F-4D97-AF65-F5344CB8AC3E}">
        <p14:creationId xmlns:p14="http://schemas.microsoft.com/office/powerpoint/2010/main" val="4057314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cell in the above table/matrix is represented as Aij, where </a:t>
            </a:r>
            <a:r>
              <a:rPr lang="en-US" err="1"/>
              <a:t>i</a:t>
            </a:r>
            <a:r>
              <a:rPr lang="en-US"/>
              <a:t> and j are vertices. The value of Aij is either 1 or 0 depending on whether there is an edge from vertex </a:t>
            </a:r>
            <a:r>
              <a:rPr lang="en-US" err="1"/>
              <a:t>i</a:t>
            </a:r>
            <a:r>
              <a:rPr lang="en-US"/>
              <a:t> to vertex j. If there is a path from </a:t>
            </a:r>
            <a:r>
              <a:rPr lang="en-US" err="1"/>
              <a:t>i</a:t>
            </a:r>
            <a:r>
              <a:rPr lang="en-US"/>
              <a:t> to j, then the value of Aij is 1 otherwise its 0. For instance, there is a path from vertex 1 to vertex 2, so A12 is 1 and there is no path from vertex 1 to 3, so A13 is 0.</a:t>
            </a:r>
          </a:p>
          <a:p>
            <a:r>
              <a:rPr lang="en-US"/>
              <a:t>In case of undirected graphs, the matrix is symmetric about the diagonal because of every edge (</a:t>
            </a:r>
            <a:r>
              <a:rPr lang="en-US" err="1"/>
              <a:t>i,j</a:t>
            </a:r>
            <a:r>
              <a:rPr lang="en-US"/>
              <a:t>), there is also an edge (</a:t>
            </a:r>
            <a:r>
              <a:rPr lang="en-US" err="1"/>
              <a:t>j,i</a:t>
            </a:r>
            <a:r>
              <a:rPr lang="en-US"/>
              <a:t>).</a:t>
            </a:r>
            <a:endParaRPr lang="en-US">
              <a:ea typeface="Calibri"/>
              <a:cs typeface="Calibri"/>
            </a:endParaRPr>
          </a:p>
          <a:p>
            <a:endParaRPr lang="en-US">
              <a:ea typeface="Calibri"/>
              <a:cs typeface="Calibri"/>
            </a:endParaRPr>
          </a:p>
          <a:p>
            <a:r>
              <a:rPr lang="en-US"/>
              <a:t/>
            </a:r>
            <a:br>
              <a:rPr lang="en-US"/>
            </a:b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27C0C656-670B-4381-8662-8008AF6D18E3}" type="slidenum">
              <a:rPr lang="en-US"/>
              <a:t>34</a:t>
            </a:fld>
            <a:endParaRPr lang="en-US"/>
          </a:p>
        </p:txBody>
      </p:sp>
    </p:spTree>
    <p:extLst>
      <p:ext uri="{BB962C8B-B14F-4D97-AF65-F5344CB8AC3E}">
        <p14:creationId xmlns:p14="http://schemas.microsoft.com/office/powerpoint/2010/main" val="1462703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Adjascency List representation in Java
import java.util.*;
class Graph {
  // Add edge
  static void addEdge(ArrayList&lt;ArrayList&lt;Integer&gt;&gt; am, int s, int d) {
    am.get(s).add(d);
    am.get(d).add(s);
  }
  public static void main(String[] args) {
    // Create the graph
    int V = 5;
    ArrayList&lt;ArrayList&lt;Integer&gt;&gt; am = new ArrayList&lt;ArrayList&lt;Integer&gt;&gt;(V);
    for (int i = 0; i &lt; V; i++)
      am.add(new ArrayList&lt;Integer&gt;());
    // Add edges
    addEdge(am, 0, 1);
    addEdge(am, 0, 2);
    addEdge(am, 0, 3);
    addEdge(am, 1, 2);
    printGraph(am);
  }
  // Print the graph
  static void printGraph(ArrayList&lt;ArrayList&lt;Integer&gt;&gt; am) {
    for (int i = 0; i &lt; am.size(); i++) {
      System.out.println("\nVertex " + i + ":");
      for (int j = 0; j &lt; am.get(i).size(); j++) {
        System.out.print(" -&gt; " + am.get(i).get(j));
      }
      System.out.println();
    }
  }
}</a:t>
            </a:r>
          </a:p>
        </p:txBody>
      </p:sp>
      <p:sp>
        <p:nvSpPr>
          <p:cNvPr id="4" name="Slide Number Placeholder 3"/>
          <p:cNvSpPr>
            <a:spLocks noGrp="1"/>
          </p:cNvSpPr>
          <p:nvPr>
            <p:ph type="sldNum" sz="quarter" idx="5"/>
          </p:nvPr>
        </p:nvSpPr>
        <p:spPr/>
        <p:txBody>
          <a:bodyPr/>
          <a:lstStyle/>
          <a:p>
            <a:fld id="{27C0C656-670B-4381-8662-8008AF6D18E3}" type="slidenum">
              <a:rPr lang="en-US"/>
              <a:t>38</a:t>
            </a:fld>
            <a:endParaRPr lang="en-US"/>
          </a:p>
        </p:txBody>
      </p:sp>
    </p:spTree>
    <p:extLst>
      <p:ext uri="{BB962C8B-B14F-4D97-AF65-F5344CB8AC3E}">
        <p14:creationId xmlns:p14="http://schemas.microsoft.com/office/powerpoint/2010/main" val="3885333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DFS algorithm in Java
import </a:t>
            </a:r>
            <a:r>
              <a:rPr lang="en-US" err="1"/>
              <a:t>java.util</a:t>
            </a:r>
            <a:r>
              <a:rPr lang="en-US"/>
              <a:t>.*;
class Graph {
  private LinkedList&lt;Integer&gt; </a:t>
            </a:r>
            <a:r>
              <a:rPr lang="en-US" err="1"/>
              <a:t>adjLists</a:t>
            </a:r>
            <a:r>
              <a:rPr lang="en-US"/>
              <a:t>[];
  private </a:t>
            </a:r>
            <a:r>
              <a:rPr lang="en-US" err="1"/>
              <a:t>boolean</a:t>
            </a:r>
            <a:r>
              <a:rPr lang="en-US"/>
              <a:t> visited[];
  // Graph creation
  Graph(int vertices) {
    </a:t>
            </a:r>
            <a:r>
              <a:rPr lang="en-US" err="1"/>
              <a:t>adjLists</a:t>
            </a:r>
            <a:r>
              <a:rPr lang="en-US"/>
              <a:t> = new LinkedList[vertices];
    visited = new </a:t>
            </a:r>
            <a:r>
              <a:rPr lang="en-US" err="1"/>
              <a:t>boolean</a:t>
            </a:r>
            <a:r>
              <a:rPr lang="en-US"/>
              <a:t>[vertices];
    for (int </a:t>
            </a:r>
            <a:r>
              <a:rPr lang="en-US" err="1"/>
              <a:t>i</a:t>
            </a:r>
            <a:r>
              <a:rPr lang="en-US"/>
              <a:t> = 0; </a:t>
            </a:r>
            <a:r>
              <a:rPr lang="en-US" err="1"/>
              <a:t>i</a:t>
            </a:r>
            <a:r>
              <a:rPr lang="en-US"/>
              <a:t> &lt; vertices; </a:t>
            </a:r>
            <a:r>
              <a:rPr lang="en-US" err="1"/>
              <a:t>i</a:t>
            </a:r>
            <a:r>
              <a:rPr lang="en-US"/>
              <a:t>++)
      </a:t>
            </a:r>
            <a:r>
              <a:rPr lang="en-US" err="1"/>
              <a:t>adjLists</a:t>
            </a:r>
            <a:r>
              <a:rPr lang="en-US"/>
              <a:t>[</a:t>
            </a:r>
            <a:r>
              <a:rPr lang="en-US" err="1"/>
              <a:t>i</a:t>
            </a:r>
            <a:r>
              <a:rPr lang="en-US"/>
              <a:t>] = new LinkedList&lt;Integer&gt;();
  }
  // Add edges
  void </a:t>
            </a:r>
            <a:r>
              <a:rPr lang="en-US" err="1"/>
              <a:t>addEdge</a:t>
            </a:r>
            <a:r>
              <a:rPr lang="en-US"/>
              <a:t>(int </a:t>
            </a:r>
            <a:r>
              <a:rPr lang="en-US" err="1"/>
              <a:t>src</a:t>
            </a:r>
            <a:r>
              <a:rPr lang="en-US"/>
              <a:t>, int </a:t>
            </a:r>
            <a:r>
              <a:rPr lang="en-US" err="1"/>
              <a:t>dest</a:t>
            </a:r>
            <a:r>
              <a:rPr lang="en-US"/>
              <a:t>) {
    </a:t>
            </a:r>
            <a:r>
              <a:rPr lang="en-US" err="1"/>
              <a:t>adjLists</a:t>
            </a:r>
            <a:r>
              <a:rPr lang="en-US"/>
              <a:t>[</a:t>
            </a:r>
            <a:r>
              <a:rPr lang="en-US" err="1"/>
              <a:t>src</a:t>
            </a:r>
            <a:r>
              <a:rPr lang="en-US"/>
              <a:t>].add(</a:t>
            </a:r>
            <a:r>
              <a:rPr lang="en-US" err="1"/>
              <a:t>dest</a:t>
            </a:r>
            <a:r>
              <a:rPr lang="en-US"/>
              <a:t>);
  }
  // DFS algorithm
  void DFS(int vertex) {
    visited[vertex] = true;
    </a:t>
            </a:r>
            <a:r>
              <a:rPr lang="en-US" err="1"/>
              <a:t>System.out.print</a:t>
            </a:r>
            <a:r>
              <a:rPr lang="en-US"/>
              <a:t>(vertex + " ");
    Iterator&lt;Integer&gt; </a:t>
            </a:r>
            <a:r>
              <a:rPr lang="en-US" err="1"/>
              <a:t>ite</a:t>
            </a:r>
            <a:r>
              <a:rPr lang="en-US"/>
              <a:t> = </a:t>
            </a:r>
            <a:r>
              <a:rPr lang="en-US" err="1"/>
              <a:t>adjLists</a:t>
            </a:r>
            <a:r>
              <a:rPr lang="en-US"/>
              <a:t>[vertex].</a:t>
            </a:r>
            <a:r>
              <a:rPr lang="en-US" err="1"/>
              <a:t>listIterator</a:t>
            </a:r>
            <a:r>
              <a:rPr lang="en-US"/>
              <a:t>();
    while (</a:t>
            </a:r>
            <a:r>
              <a:rPr lang="en-US" err="1"/>
              <a:t>ite.hasNext</a:t>
            </a:r>
            <a:r>
              <a:rPr lang="en-US"/>
              <a:t>()) {
      int adj = </a:t>
            </a:r>
            <a:r>
              <a:rPr lang="en-US" err="1"/>
              <a:t>ite.next</a:t>
            </a:r>
            <a:r>
              <a:rPr lang="en-US"/>
              <a:t>();
      if (!visited[adj])
        DFS(adj);
    }
  }
  public static void main(String </a:t>
            </a:r>
            <a:r>
              <a:rPr lang="en-US" err="1"/>
              <a:t>args</a:t>
            </a:r>
            <a:r>
              <a:rPr lang="en-US"/>
              <a:t>[]) {
    Graph g = new Graph(4);
    </a:t>
            </a:r>
            <a:r>
              <a:rPr lang="en-US" err="1"/>
              <a:t>g.addEdge</a:t>
            </a:r>
            <a:r>
              <a:rPr lang="en-US"/>
              <a:t>(0, 1);
    </a:t>
            </a:r>
            <a:r>
              <a:rPr lang="en-US" err="1"/>
              <a:t>g.addEdge</a:t>
            </a:r>
            <a:r>
              <a:rPr lang="en-US"/>
              <a:t>(0, 2);
    </a:t>
            </a:r>
            <a:r>
              <a:rPr lang="en-US" err="1"/>
              <a:t>g.addEdge</a:t>
            </a:r>
            <a:r>
              <a:rPr lang="en-US"/>
              <a:t>(1, 2);
    </a:t>
            </a:r>
            <a:r>
              <a:rPr lang="en-US" err="1"/>
              <a:t>g.addEdge</a:t>
            </a:r>
            <a:r>
              <a:rPr lang="en-US"/>
              <a:t>(2, 3);
    </a:t>
            </a:r>
            <a:r>
              <a:rPr lang="en-US" err="1"/>
              <a:t>System.out.println</a:t>
            </a:r>
            <a:r>
              <a:rPr lang="en-US"/>
              <a:t>("Following is Depth First Traversal");
    </a:t>
            </a:r>
            <a:r>
              <a:rPr lang="en-US" err="1"/>
              <a:t>g.DFS</a:t>
            </a:r>
            <a:r>
              <a:rPr lang="en-US"/>
              <a:t>(2);
  }
}</a:t>
            </a:r>
          </a:p>
        </p:txBody>
      </p:sp>
      <p:sp>
        <p:nvSpPr>
          <p:cNvPr id="4" name="Slide Number Placeholder 3"/>
          <p:cNvSpPr>
            <a:spLocks noGrp="1"/>
          </p:cNvSpPr>
          <p:nvPr>
            <p:ph type="sldNum" sz="quarter" idx="5"/>
          </p:nvPr>
        </p:nvSpPr>
        <p:spPr/>
        <p:txBody>
          <a:bodyPr/>
          <a:lstStyle/>
          <a:p>
            <a:fld id="{27C0C656-670B-4381-8662-8008AF6D18E3}" type="slidenum">
              <a:rPr lang="en-US"/>
              <a:t>43</a:t>
            </a:fld>
            <a:endParaRPr lang="en-US"/>
          </a:p>
        </p:txBody>
      </p:sp>
    </p:spTree>
    <p:extLst>
      <p:ext uri="{BB962C8B-B14F-4D97-AF65-F5344CB8AC3E}">
        <p14:creationId xmlns:p14="http://schemas.microsoft.com/office/powerpoint/2010/main" val="2299176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graph might have two different disconnected parts so to make sure that we cover every vertex, we can also run the BFS algorithm on every node</a:t>
            </a:r>
          </a:p>
        </p:txBody>
      </p:sp>
      <p:sp>
        <p:nvSpPr>
          <p:cNvPr id="4" name="Slide Number Placeholder 3"/>
          <p:cNvSpPr>
            <a:spLocks noGrp="1"/>
          </p:cNvSpPr>
          <p:nvPr>
            <p:ph type="sldNum" sz="quarter" idx="5"/>
          </p:nvPr>
        </p:nvSpPr>
        <p:spPr/>
        <p:txBody>
          <a:bodyPr/>
          <a:lstStyle/>
          <a:p>
            <a:fld id="{27C0C656-670B-4381-8662-8008AF6D18E3}" type="slidenum">
              <a:rPr lang="en-US"/>
              <a:t>60</a:t>
            </a:fld>
            <a:endParaRPr lang="en-US"/>
          </a:p>
        </p:txBody>
      </p:sp>
    </p:spTree>
    <p:extLst>
      <p:ext uri="{BB962C8B-B14F-4D97-AF65-F5344CB8AC3E}">
        <p14:creationId xmlns:p14="http://schemas.microsoft.com/office/powerpoint/2010/main" val="4152269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BFS algorithm in Java
import java.util.*;
public class Graph {
  private int V;
  private LinkedList&lt;Integer&gt; adj[];
  // Create a graph
  Graph(int v) {
    V = v;
    adj = new LinkedList[v];
    for (int i = 0; i &lt; v; ++i)
      adj[i] = new LinkedList();
  }
  // Add edges to the graph
  void addEdge(int v, int w) {
    adj[v].add(w);
  }
  // BFS algorithm
  void BFS(int s) {
    boolean visited[] = new boolean[V];
    LinkedList&lt;Integer&gt; queue = new LinkedList();
    visited[s] = true;
    queue.add(s);
    while (queue.size() != 0) {
      s = queue.poll();
      System.out.print(s + " ");
      Iterator&lt;Integer&gt; i = adj[s].listIterator();
      while (i.hasNext()) {
        int n = i.next();
        if (!visited[n]) {
          visited[n] = true;
          queue.add(n);
        }
      }
    }
  }
  public static void main(String args[]) {
    Graph g = new Graph(4);
    g.addEdge(0, 1);
    g.addEdge(0, 2);
    g.addEdge(1, 2);
    g.addEdge(2, 0);
    g.addEdge(2, 3);
    g.addEdge(3, 3);
    System.out.println("Following is Breadth First Traversal " + "(starting from vertex 2)");
    g.BFS(2);
  }
}</a:t>
            </a:r>
          </a:p>
        </p:txBody>
      </p:sp>
      <p:sp>
        <p:nvSpPr>
          <p:cNvPr id="4" name="Slide Number Placeholder 3"/>
          <p:cNvSpPr>
            <a:spLocks noGrp="1"/>
          </p:cNvSpPr>
          <p:nvPr>
            <p:ph type="sldNum" sz="quarter" idx="5"/>
          </p:nvPr>
        </p:nvSpPr>
        <p:spPr/>
        <p:txBody>
          <a:bodyPr/>
          <a:lstStyle/>
          <a:p>
            <a:fld id="{27C0C656-670B-4381-8662-8008AF6D18E3}" type="slidenum">
              <a:rPr lang="en-US"/>
              <a:t>68</a:t>
            </a:fld>
            <a:endParaRPr lang="en-US"/>
          </a:p>
        </p:txBody>
      </p:sp>
    </p:spTree>
    <p:extLst>
      <p:ext uri="{BB962C8B-B14F-4D97-AF65-F5344CB8AC3E}">
        <p14:creationId xmlns:p14="http://schemas.microsoft.com/office/powerpoint/2010/main" val="49885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Layout" Target="../diagrams/layout5.xml"/><Relationship Id="rId7" Type="http://schemas.openxmlformats.org/officeDocument/2006/relationships/image" Target="../media/image78.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1.jpeg"/><Relationship Id="rId7" Type="http://schemas.openxmlformats.org/officeDocument/2006/relationships/diagramColors" Target="../diagrams/colors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xmlns="" id="{42AE77C8-8636-492A-ABA7-1B8730025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s And Numbers">
            <a:extLst>
              <a:ext uri="{FF2B5EF4-FFF2-40B4-BE49-F238E27FC236}">
                <a16:creationId xmlns:a16="http://schemas.microsoft.com/office/drawing/2014/main" xmlns="" id="{5767300C-11B9-5721-F363-1463D848265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79" cy="6857989"/>
          </a:xfrm>
          <a:prstGeom prst="rect">
            <a:avLst/>
          </a:prstGeom>
          <a:effectLst>
            <a:outerShdw blurRad="596900" dist="330200" dir="8820000" sx="87000" sy="87000" algn="ctr" rotWithShape="0">
              <a:srgbClr val="000000">
                <a:alpha val="29000"/>
              </a:srgbClr>
            </a:outerShdw>
          </a:effectLst>
        </p:spPr>
      </p:pic>
      <p:sp>
        <p:nvSpPr>
          <p:cNvPr id="10" name="Rectangle 9">
            <a:extLst>
              <a:ext uri="{FF2B5EF4-FFF2-40B4-BE49-F238E27FC236}">
                <a16:creationId xmlns:a16="http://schemas.microsoft.com/office/drawing/2014/main" xmlns="" id="{095830D2-F2AE-4DD8-B586-89B0977916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592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79093" y="558413"/>
            <a:ext cx="4755046" cy="3385743"/>
          </a:xfrm>
        </p:spPr>
        <p:txBody>
          <a:bodyPr anchor="t">
            <a:normAutofit/>
          </a:bodyPr>
          <a:lstStyle/>
          <a:p>
            <a:pPr algn="r"/>
            <a:r>
              <a:rPr lang="en-US" sz="4800">
                <a:solidFill>
                  <a:srgbClr val="FFFFFF"/>
                </a:solidFill>
                <a:ea typeface="Calibri Light"/>
                <a:cs typeface="Calibri Light"/>
              </a:rPr>
              <a:t>Graph Data Structure</a:t>
            </a:r>
            <a:endParaRPr lang="en-US" sz="4800">
              <a:solidFill>
                <a:srgbClr val="FFFFFF"/>
              </a:solidFill>
            </a:endParaRPr>
          </a:p>
        </p:txBody>
      </p:sp>
    </p:spTree>
    <p:extLst>
      <p:ext uri="{BB962C8B-B14F-4D97-AF65-F5344CB8AC3E}">
        <p14:creationId xmlns:p14="http://schemas.microsoft.com/office/powerpoint/2010/main" val="10985722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AAAE94E3-A7DB-4868-B1E3-E49703488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1FC0153-BCF6-4EDC-5DEE-F472AA0F9551}"/>
              </a:ext>
            </a:extLst>
          </p:cNvPr>
          <p:cNvSpPr>
            <a:spLocks noGrp="1"/>
          </p:cNvSpPr>
          <p:nvPr>
            <p:ph type="title"/>
          </p:nvPr>
        </p:nvSpPr>
        <p:spPr>
          <a:xfrm>
            <a:off x="589560" y="856180"/>
            <a:ext cx="5279408" cy="1128068"/>
          </a:xfrm>
        </p:spPr>
        <p:txBody>
          <a:bodyPr anchor="ctr">
            <a:normAutofit/>
          </a:bodyPr>
          <a:lstStyle/>
          <a:p>
            <a:r>
              <a:rPr lang="en-US" sz="4000" b="1"/>
              <a:t>1. Adjacency Matrix</a:t>
            </a:r>
            <a:endParaRPr lang="en-US" sz="4000"/>
          </a:p>
          <a:p>
            <a:endParaRPr lang="en-US" sz="4000">
              <a:ea typeface="Calibri Light"/>
              <a:cs typeface="Calibri Light"/>
            </a:endParaRPr>
          </a:p>
        </p:txBody>
      </p:sp>
      <p:grpSp>
        <p:nvGrpSpPr>
          <p:cNvPr id="22" name="Group 21">
            <a:extLst>
              <a:ext uri="{FF2B5EF4-FFF2-40B4-BE49-F238E27FC236}">
                <a16:creationId xmlns:a16="http://schemas.microsoft.com/office/drawing/2014/main" xmlns=""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083484"/>
            <a:ext cx="355196" cy="673460"/>
            <a:chOff x="0" y="823811"/>
            <a:chExt cx="355196" cy="673460"/>
          </a:xfrm>
        </p:grpSpPr>
        <p:sp>
          <p:nvSpPr>
            <p:cNvPr id="23" name="Rectangle 22">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xmlns=""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9F746E2A-C386-687C-2806-CCAF9576B588}"/>
              </a:ext>
            </a:extLst>
          </p:cNvPr>
          <p:cNvSpPr>
            <a:spLocks noGrp="1"/>
          </p:cNvSpPr>
          <p:nvPr>
            <p:ph idx="1"/>
          </p:nvPr>
        </p:nvSpPr>
        <p:spPr>
          <a:xfrm>
            <a:off x="590719" y="2330505"/>
            <a:ext cx="5278066" cy="3979585"/>
          </a:xfrm>
        </p:spPr>
        <p:txBody>
          <a:bodyPr vert="horz" lIns="91440" tIns="45720" rIns="91440" bIns="45720" rtlCol="0" anchor="ctr">
            <a:normAutofit/>
          </a:bodyPr>
          <a:lstStyle/>
          <a:p>
            <a:r>
              <a:rPr lang="en-US" sz="2000">
                <a:ea typeface="+mn-lt"/>
                <a:cs typeface="+mn-lt"/>
              </a:rPr>
              <a:t>An adjacency matrix is a 2D array of V x V vertices. Each row and column represent a vertex.</a:t>
            </a:r>
            <a:endParaRPr lang="en-US" sz="2000">
              <a:ea typeface="Calibri" panose="020F0502020204030204"/>
              <a:cs typeface="Calibri" panose="020F0502020204030204"/>
            </a:endParaRPr>
          </a:p>
          <a:p>
            <a:r>
              <a:rPr lang="en-US" sz="2000">
                <a:ea typeface="+mn-lt"/>
                <a:cs typeface="+mn-lt"/>
              </a:rPr>
              <a:t>If the value of any element </a:t>
            </a:r>
            <a:r>
              <a:rPr lang="en-US" sz="2000">
                <a:latin typeface="Consolas"/>
              </a:rPr>
              <a:t>a[</a:t>
            </a:r>
            <a:r>
              <a:rPr lang="en-US" sz="2000" err="1">
                <a:latin typeface="Consolas"/>
              </a:rPr>
              <a:t>i</a:t>
            </a:r>
            <a:r>
              <a:rPr lang="en-US" sz="2000">
                <a:latin typeface="Consolas"/>
              </a:rPr>
              <a:t>][j]</a:t>
            </a:r>
            <a:r>
              <a:rPr lang="en-US" sz="2000">
                <a:ea typeface="+mn-lt"/>
                <a:cs typeface="+mn-lt"/>
              </a:rPr>
              <a:t> is 1, it represents that there is an edge connecting vertex </a:t>
            </a:r>
            <a:r>
              <a:rPr lang="en-US" sz="2000" err="1">
                <a:ea typeface="+mn-lt"/>
                <a:cs typeface="+mn-lt"/>
              </a:rPr>
              <a:t>i</a:t>
            </a:r>
            <a:r>
              <a:rPr lang="en-US" sz="2000">
                <a:ea typeface="+mn-lt"/>
                <a:cs typeface="+mn-lt"/>
              </a:rPr>
              <a:t> and vertex j.</a:t>
            </a:r>
            <a:endParaRPr lang="en-US" sz="2000"/>
          </a:p>
          <a:p>
            <a:pPr marL="0" indent="0">
              <a:buNone/>
            </a:pPr>
            <a:endParaRPr lang="en-US" sz="2000">
              <a:ea typeface="Calibri"/>
              <a:cs typeface="Calibri"/>
            </a:endParaRPr>
          </a:p>
          <a:p>
            <a:endParaRPr lang="en-US" sz="2000">
              <a:ea typeface="Calibri"/>
              <a:cs typeface="Calibri"/>
            </a:endParaRPr>
          </a:p>
        </p:txBody>
      </p:sp>
      <p:sp>
        <p:nvSpPr>
          <p:cNvPr id="28" name="Rectangle 27">
            <a:extLst>
              <a:ext uri="{FF2B5EF4-FFF2-40B4-BE49-F238E27FC236}">
                <a16:creationId xmlns:a16="http://schemas.microsoft.com/office/drawing/2014/main" xmlns=""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adjacency matrix for sample graph shows that the value of matrix element is 1 for the row and column that have an edge and 0 for row and column that don't have an edge">
            <a:extLst>
              <a:ext uri="{FF2B5EF4-FFF2-40B4-BE49-F238E27FC236}">
                <a16:creationId xmlns:a16="http://schemas.microsoft.com/office/drawing/2014/main" xmlns="" id="{CC179899-9D9B-CEED-A1B1-254A4C3DCDAD}"/>
              </a:ext>
            </a:extLst>
          </p:cNvPr>
          <p:cNvPicPr>
            <a:picLocks noChangeAspect="1"/>
          </p:cNvPicPr>
          <p:nvPr/>
        </p:nvPicPr>
        <p:blipFill>
          <a:blip r:embed="rId2"/>
          <a:stretch>
            <a:fillRect/>
          </a:stretch>
        </p:blipFill>
        <p:spPr>
          <a:xfrm>
            <a:off x="7083423" y="934299"/>
            <a:ext cx="4397433" cy="1813941"/>
          </a:xfrm>
          <a:prstGeom prst="rect">
            <a:avLst/>
          </a:prstGeom>
        </p:spPr>
      </p:pic>
      <p:sp>
        <p:nvSpPr>
          <p:cNvPr id="32" name="Rectangle 31">
            <a:extLst>
              <a:ext uri="{FF2B5EF4-FFF2-40B4-BE49-F238E27FC236}">
                <a16:creationId xmlns:a16="http://schemas.microsoft.com/office/drawing/2014/main" xmlns=""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61D9E41B-7359-8385-B59D-9BE80A9DB6EA}"/>
              </a:ext>
            </a:extLst>
          </p:cNvPr>
          <p:cNvPicPr>
            <a:picLocks noChangeAspect="1"/>
          </p:cNvPicPr>
          <p:nvPr/>
        </p:nvPicPr>
        <p:blipFill rotWithShape="1">
          <a:blip r:embed="rId3"/>
          <a:srcRect l="9589" r="3682" b="-12"/>
          <a:stretch/>
        </p:blipFill>
        <p:spPr>
          <a:xfrm>
            <a:off x="8161089" y="3707894"/>
            <a:ext cx="2240236" cy="2518756"/>
          </a:xfrm>
          <a:prstGeom prst="rect">
            <a:avLst/>
          </a:prstGeom>
        </p:spPr>
      </p:pic>
    </p:spTree>
    <p:extLst>
      <p:ext uri="{BB962C8B-B14F-4D97-AF65-F5344CB8AC3E}">
        <p14:creationId xmlns:p14="http://schemas.microsoft.com/office/powerpoint/2010/main" val="77043869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graph adjacency matrix for sample graph shows that the value of matrix element is 1 for the row and column that have an edge and 0 for row and column that don't have an edge">
            <a:extLst>
              <a:ext uri="{FF2B5EF4-FFF2-40B4-BE49-F238E27FC236}">
                <a16:creationId xmlns:a16="http://schemas.microsoft.com/office/drawing/2014/main" xmlns="" id="{F20E4404-B46D-7265-79F4-4CF1ADD21DA8}"/>
              </a:ext>
            </a:extLst>
          </p:cNvPr>
          <p:cNvPicPr>
            <a:picLocks noChangeAspect="1"/>
          </p:cNvPicPr>
          <p:nvPr/>
        </p:nvPicPr>
        <p:blipFill>
          <a:blip r:embed="rId2"/>
          <a:stretch>
            <a:fillRect/>
          </a:stretch>
        </p:blipFill>
        <p:spPr>
          <a:xfrm>
            <a:off x="-1122743" y="1625548"/>
            <a:ext cx="7940398" cy="327900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xmlns="" id="{E21FCB64-EB23-A981-5002-B3658C9F7075}"/>
              </a:ext>
            </a:extLst>
          </p:cNvPr>
          <p:cNvSpPr>
            <a:spLocks noGrp="1"/>
          </p:cNvSpPr>
          <p:nvPr>
            <p:ph idx="1"/>
          </p:nvPr>
        </p:nvSpPr>
        <p:spPr>
          <a:xfrm>
            <a:off x="5894962" y="1984443"/>
            <a:ext cx="5458838" cy="4192520"/>
          </a:xfrm>
        </p:spPr>
        <p:txBody>
          <a:bodyPr vert="horz" lIns="91440" tIns="45720" rIns="91440" bIns="45720" rtlCol="0">
            <a:normAutofit/>
          </a:bodyPr>
          <a:lstStyle/>
          <a:p>
            <a:r>
              <a:rPr lang="en-US" sz="2600">
                <a:ea typeface="+mn-lt"/>
                <a:cs typeface="+mn-lt"/>
              </a:rPr>
              <a:t>Since it is an undirected graph, for edge (0,2), we also need to mark edge (2,0); making the adjacency matrix symmetric about the diagonal.</a:t>
            </a:r>
            <a:endParaRPr lang="en-US" sz="2600"/>
          </a:p>
          <a:p>
            <a:r>
              <a:rPr lang="en-US" sz="2600">
                <a:ea typeface="+mn-lt"/>
                <a:cs typeface="+mn-lt"/>
              </a:rPr>
              <a:t>Edge lookup(checking if an edge exists between vertex A and vertex B) is extremely fast in adjacency matrix representation but we have to reserve space for every possible link between all vertices(V x V), so it requires more space.</a:t>
            </a:r>
            <a:endParaRPr lang="en-US" sz="2600"/>
          </a:p>
          <a:p>
            <a:endParaRPr lang="en-US" sz="2600">
              <a:ea typeface="Calibri"/>
              <a:cs typeface="Calibri"/>
            </a:endParaRPr>
          </a:p>
        </p:txBody>
      </p:sp>
    </p:spTree>
    <p:extLst>
      <p:ext uri="{BB962C8B-B14F-4D97-AF65-F5344CB8AC3E}">
        <p14:creationId xmlns:p14="http://schemas.microsoft.com/office/powerpoint/2010/main" val="417363107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8181FC64-B306-4821-98E2-780662EFC4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Pins pinned on a white surface and connecting a black thread">
            <a:extLst>
              <a:ext uri="{FF2B5EF4-FFF2-40B4-BE49-F238E27FC236}">
                <a16:creationId xmlns:a16="http://schemas.microsoft.com/office/drawing/2014/main" xmlns="" id="{B766DF9B-4882-DC15-8173-1C9C6931CEC8}"/>
              </a:ext>
            </a:extLst>
          </p:cNvPr>
          <p:cNvPicPr>
            <a:picLocks noChangeAspect="1"/>
          </p:cNvPicPr>
          <p:nvPr/>
        </p:nvPicPr>
        <p:blipFill rotWithShape="1">
          <a:blip r:embed="rId3"/>
          <a:srcRect r="3325" b="-3"/>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xmlns="" id="{5871FC61-DD4E-47D4-81FD-8A7E7D12B3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Freeform: Shape 12">
            <a:extLst>
              <a:ext uri="{FF2B5EF4-FFF2-40B4-BE49-F238E27FC236}">
                <a16:creationId xmlns:a16="http://schemas.microsoft.com/office/drawing/2014/main" xmlns="" id="{F9EC3F91-A75C-4F74-867E-E4C28C135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xmlns="" id="{829A1E2C-5AC8-40FC-99E9-832069D397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xmlns="" id="{9771C36B-B7E8-2BE6-557F-C03B6A5CF658}"/>
              </a:ext>
            </a:extLst>
          </p:cNvPr>
          <p:cNvSpPr>
            <a:spLocks noGrp="1"/>
          </p:cNvSpPr>
          <p:nvPr>
            <p:ph type="title"/>
          </p:nvPr>
        </p:nvSpPr>
        <p:spPr>
          <a:xfrm>
            <a:off x="8046720" y="1045597"/>
            <a:ext cx="3633746" cy="1588422"/>
          </a:xfrm>
        </p:spPr>
        <p:txBody>
          <a:bodyPr anchor="b">
            <a:normAutofit/>
          </a:bodyPr>
          <a:lstStyle/>
          <a:p>
            <a:r>
              <a:rPr lang="en-US" sz="3600" b="1"/>
              <a:t>2. Adjacency List</a:t>
            </a:r>
            <a:endParaRPr lang="en-US" sz="3600"/>
          </a:p>
          <a:p>
            <a:endParaRPr lang="en-US" sz="3600">
              <a:ea typeface="Calibri Light"/>
              <a:cs typeface="Calibri Light"/>
            </a:endParaRPr>
          </a:p>
        </p:txBody>
      </p:sp>
      <p:sp>
        <p:nvSpPr>
          <p:cNvPr id="3" name="Content Placeholder 2">
            <a:extLst>
              <a:ext uri="{FF2B5EF4-FFF2-40B4-BE49-F238E27FC236}">
                <a16:creationId xmlns:a16="http://schemas.microsoft.com/office/drawing/2014/main" xmlns="" id="{F838942F-A34C-7AAF-F80F-808B633C648E}"/>
              </a:ext>
            </a:extLst>
          </p:cNvPr>
          <p:cNvSpPr>
            <a:spLocks noGrp="1"/>
          </p:cNvSpPr>
          <p:nvPr>
            <p:ph idx="1"/>
          </p:nvPr>
        </p:nvSpPr>
        <p:spPr>
          <a:xfrm>
            <a:off x="8046719" y="2722729"/>
            <a:ext cx="3633747" cy="2700062"/>
          </a:xfrm>
        </p:spPr>
        <p:txBody>
          <a:bodyPr vert="horz" lIns="91440" tIns="45720" rIns="91440" bIns="45720" rtlCol="0">
            <a:normAutofit/>
          </a:bodyPr>
          <a:lstStyle/>
          <a:p>
            <a:r>
              <a:rPr lang="en-US" sz="2000">
                <a:ea typeface="+mn-lt"/>
                <a:cs typeface="+mn-lt"/>
              </a:rPr>
              <a:t>An adjacency list represents a graph as an array of linked lists.</a:t>
            </a:r>
            <a:endParaRPr lang="en-US" sz="2000">
              <a:ea typeface="Calibri"/>
              <a:cs typeface="Calibri"/>
            </a:endParaRPr>
          </a:p>
          <a:p>
            <a:pPr lvl="1"/>
            <a:r>
              <a:rPr lang="en-US" sz="2000">
                <a:ea typeface="+mn-lt"/>
                <a:cs typeface="+mn-lt"/>
              </a:rPr>
              <a:t>The index of the array represents a vertex and each element in its linked list represents the other vertices that form an edge with the vertex.</a:t>
            </a:r>
            <a:endParaRPr lang="en-US" sz="2000"/>
          </a:p>
          <a:p>
            <a:pPr marL="457200" lvl="1" indent="0">
              <a:buNone/>
            </a:pPr>
            <a:endParaRPr lang="en-US" sz="2000">
              <a:ea typeface="Calibri"/>
              <a:cs typeface="Calibri"/>
            </a:endParaRPr>
          </a:p>
        </p:txBody>
      </p:sp>
      <p:pic>
        <p:nvPicPr>
          <p:cNvPr id="6" name="Picture 5" descr="adjacency list representation represents graph as array of linked lists where index represents the vertex and each element in linked list represents the edges connected to that vertex">
            <a:extLst>
              <a:ext uri="{FF2B5EF4-FFF2-40B4-BE49-F238E27FC236}">
                <a16:creationId xmlns:a16="http://schemas.microsoft.com/office/drawing/2014/main" xmlns="" id="{58020A18-43E8-75A3-6F6A-20B3D9143065}"/>
              </a:ext>
            </a:extLst>
          </p:cNvPr>
          <p:cNvPicPr>
            <a:picLocks noChangeAspect="1"/>
          </p:cNvPicPr>
          <p:nvPr/>
        </p:nvPicPr>
        <p:blipFill>
          <a:blip r:embed="rId4"/>
          <a:stretch>
            <a:fillRect/>
          </a:stretch>
        </p:blipFill>
        <p:spPr>
          <a:xfrm>
            <a:off x="2970364" y="-132677"/>
            <a:ext cx="5963726" cy="2465089"/>
          </a:xfrm>
          <a:prstGeom prst="rect">
            <a:avLst/>
          </a:prstGeom>
        </p:spPr>
      </p:pic>
    </p:spTree>
    <p:extLst>
      <p:ext uri="{BB962C8B-B14F-4D97-AF65-F5344CB8AC3E}">
        <p14:creationId xmlns:p14="http://schemas.microsoft.com/office/powerpoint/2010/main" val="277249900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1DD1A8A-57D5-4A81-AD04-532B043C5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nancial graphs on a dark display">
            <a:extLst>
              <a:ext uri="{FF2B5EF4-FFF2-40B4-BE49-F238E27FC236}">
                <a16:creationId xmlns:a16="http://schemas.microsoft.com/office/drawing/2014/main" xmlns="" id="{C34FD73C-496F-6B00-BEC1-7475F109478F}"/>
              </a:ext>
            </a:extLst>
          </p:cNvPr>
          <p:cNvPicPr>
            <a:picLocks noChangeAspect="1"/>
          </p:cNvPicPr>
          <p:nvPr/>
        </p:nvPicPr>
        <p:blipFill rotWithShape="1">
          <a:blip r:embed="rId2"/>
          <a:srcRect t="10000" r="-2" b="-2"/>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xmlns=""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57B4AE0-A892-D7AC-A6B0-D1E8112673B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Graph Operations</a:t>
            </a:r>
          </a:p>
          <a:p>
            <a:pPr algn="ctr"/>
            <a:endParaRPr lang="en-US" sz="5200">
              <a:solidFill>
                <a:srgbClr val="FFFFFF"/>
              </a:solidFill>
            </a:endParaRPr>
          </a:p>
        </p:txBody>
      </p:sp>
    </p:spTree>
    <p:extLst>
      <p:ext uri="{BB962C8B-B14F-4D97-AF65-F5344CB8AC3E}">
        <p14:creationId xmlns:p14="http://schemas.microsoft.com/office/powerpoint/2010/main" val="339506559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C50F03F-7E3E-ABC2-BCD2-BC34F93F0AA5}"/>
              </a:ext>
            </a:extLst>
          </p:cNvPr>
          <p:cNvSpPr>
            <a:spLocks noGrp="1"/>
          </p:cNvSpPr>
          <p:nvPr>
            <p:ph type="title"/>
          </p:nvPr>
        </p:nvSpPr>
        <p:spPr>
          <a:xfrm>
            <a:off x="640080" y="325369"/>
            <a:ext cx="4368602" cy="1956841"/>
          </a:xfrm>
        </p:spPr>
        <p:txBody>
          <a:bodyPr anchor="b">
            <a:normAutofit/>
          </a:bodyPr>
          <a:lstStyle/>
          <a:p>
            <a:r>
              <a:rPr lang="en-US" sz="5400"/>
              <a:t>Graph Operations</a:t>
            </a:r>
          </a:p>
          <a:p>
            <a:endParaRPr lang="en-US" sz="5400">
              <a:ea typeface="Calibri Light"/>
              <a:cs typeface="Calibri Light"/>
            </a:endParaRPr>
          </a:p>
        </p:txBody>
      </p:sp>
      <p:sp>
        <p:nvSpPr>
          <p:cNvPr id="17"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48318F6D-603E-900E-4B38-985AAC808829}"/>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ea typeface="+mn-lt"/>
                <a:cs typeface="+mn-lt"/>
              </a:rPr>
              <a:t>The most common graph operations are:</a:t>
            </a:r>
            <a:endParaRPr lang="en-US" sz="2200">
              <a:ea typeface="Calibri" panose="020F0502020204030204"/>
              <a:cs typeface="Calibri" panose="020F0502020204030204"/>
            </a:endParaRPr>
          </a:p>
          <a:p>
            <a:r>
              <a:rPr lang="en-US" sz="2200">
                <a:ea typeface="+mn-lt"/>
                <a:cs typeface="+mn-lt"/>
              </a:rPr>
              <a:t>Check if the element is present in the graph</a:t>
            </a:r>
            <a:endParaRPr lang="en-US" sz="2200"/>
          </a:p>
          <a:p>
            <a:r>
              <a:rPr lang="en-US" sz="2200">
                <a:ea typeface="+mn-lt"/>
                <a:cs typeface="+mn-lt"/>
              </a:rPr>
              <a:t>Graph Traversal</a:t>
            </a:r>
            <a:endParaRPr lang="en-US" sz="2200"/>
          </a:p>
          <a:p>
            <a:r>
              <a:rPr lang="en-US" sz="2200">
                <a:ea typeface="+mn-lt"/>
                <a:cs typeface="+mn-lt"/>
              </a:rPr>
              <a:t>Add elements(vertex, edges) to graph</a:t>
            </a:r>
            <a:endParaRPr lang="en-US" sz="2200"/>
          </a:p>
          <a:p>
            <a:r>
              <a:rPr lang="en-US" sz="2200">
                <a:ea typeface="+mn-lt"/>
                <a:cs typeface="+mn-lt"/>
              </a:rPr>
              <a:t>Finding the path from one vertex to another</a:t>
            </a:r>
            <a:endParaRPr lang="en-US" sz="2200"/>
          </a:p>
          <a:p>
            <a:endParaRPr lang="en-US" sz="2200">
              <a:ea typeface="Calibri"/>
              <a:cs typeface="Calibri"/>
            </a:endParaRPr>
          </a:p>
        </p:txBody>
      </p:sp>
      <p:pic>
        <p:nvPicPr>
          <p:cNvPr id="18" name="Picture 17" descr="Graph on document with pen">
            <a:extLst>
              <a:ext uri="{FF2B5EF4-FFF2-40B4-BE49-F238E27FC236}">
                <a16:creationId xmlns:a16="http://schemas.microsoft.com/office/drawing/2014/main" xmlns="" id="{C0EE020F-8FA4-EC0D-4041-7847C007B5FB}"/>
              </a:ext>
            </a:extLst>
          </p:cNvPr>
          <p:cNvPicPr>
            <a:picLocks noChangeAspect="1"/>
          </p:cNvPicPr>
          <p:nvPr/>
        </p:nvPicPr>
        <p:blipFill rotWithShape="1">
          <a:blip r:embed="rId2"/>
          <a:srcRect l="23599" r="9547"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1315339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632343A-1399-1119-A639-0E8F6DC25449}"/>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Spanning Tree and Minimum Spanning Tree</a:t>
            </a:r>
          </a:p>
          <a:p>
            <a:pPr algn="r"/>
            <a:endParaRPr lang="en-US" sz="4000">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xmlns="" id="{3946A214-0E08-EC61-AE37-E5CC1E03C355}"/>
              </a:ext>
            </a:extLst>
          </p:cNvPr>
          <p:cNvSpPr>
            <a:spLocks noGrp="1"/>
          </p:cNvSpPr>
          <p:nvPr>
            <p:ph idx="1"/>
          </p:nvPr>
        </p:nvSpPr>
        <p:spPr>
          <a:xfrm>
            <a:off x="4581727" y="649480"/>
            <a:ext cx="3025303" cy="5546047"/>
          </a:xfrm>
        </p:spPr>
        <p:txBody>
          <a:bodyPr vert="horz" lIns="91440" tIns="45720" rIns="91440" bIns="45720" rtlCol="0" anchor="ctr">
            <a:normAutofit/>
          </a:bodyPr>
          <a:lstStyle/>
          <a:p>
            <a:r>
              <a:rPr lang="en-US" sz="2000">
                <a:ea typeface="+mn-lt"/>
                <a:cs typeface="+mn-lt"/>
              </a:rPr>
              <a:t>Before we learn about spanning trees, we need to understand two graphs: undirected graphs and connected graphs.</a:t>
            </a:r>
          </a:p>
          <a:p>
            <a:r>
              <a:rPr lang="en-US" sz="2000">
                <a:ea typeface="+mn-lt"/>
                <a:cs typeface="+mn-lt"/>
              </a:rPr>
              <a:t>An </a:t>
            </a:r>
            <a:r>
              <a:rPr lang="en-US" sz="2000" b="1">
                <a:ea typeface="+mn-lt"/>
                <a:cs typeface="+mn-lt"/>
              </a:rPr>
              <a:t>undirected graph</a:t>
            </a:r>
            <a:r>
              <a:rPr lang="en-US" sz="2000">
                <a:ea typeface="+mn-lt"/>
                <a:cs typeface="+mn-lt"/>
              </a:rPr>
              <a:t> is a graph in which the edges do not point in any direction (ie. the edges are bidirectional).</a:t>
            </a:r>
          </a:p>
          <a:p>
            <a:endParaRPr lang="en-US" sz="2000">
              <a:ea typeface="+mn-lt"/>
              <a:cs typeface="+mn-lt"/>
            </a:endParaRPr>
          </a:p>
        </p:txBody>
      </p:sp>
      <p:pic>
        <p:nvPicPr>
          <p:cNvPr id="4" name="Picture 3" descr="Undirected Graph">
            <a:extLst>
              <a:ext uri="{FF2B5EF4-FFF2-40B4-BE49-F238E27FC236}">
                <a16:creationId xmlns:a16="http://schemas.microsoft.com/office/drawing/2014/main" xmlns="" id="{3C730202-6244-416C-BD9B-8A975D82D6DB}"/>
              </a:ext>
            </a:extLst>
          </p:cNvPr>
          <p:cNvPicPr>
            <a:picLocks noChangeAspect="1"/>
          </p:cNvPicPr>
          <p:nvPr/>
        </p:nvPicPr>
        <p:blipFill>
          <a:blip r:embed="rId2"/>
          <a:stretch>
            <a:fillRect/>
          </a:stretch>
        </p:blipFill>
        <p:spPr>
          <a:xfrm>
            <a:off x="8109502" y="1627051"/>
            <a:ext cx="3615776" cy="3615776"/>
          </a:xfrm>
          <a:prstGeom prst="rect">
            <a:avLst/>
          </a:prstGeom>
        </p:spPr>
      </p:pic>
    </p:spTree>
    <p:extLst>
      <p:ext uri="{BB962C8B-B14F-4D97-AF65-F5344CB8AC3E}">
        <p14:creationId xmlns:p14="http://schemas.microsoft.com/office/powerpoint/2010/main" val="1543347415"/>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80DF40B2-80F7-4E71-B46C-284163F365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5C0EB181-BD62-2B70-0B7A-FBC664DC2514}"/>
              </a:ext>
            </a:extLst>
          </p:cNvPr>
          <p:cNvSpPr>
            <a:spLocks noGrp="1"/>
          </p:cNvSpPr>
          <p:nvPr>
            <p:ph idx="1"/>
          </p:nvPr>
        </p:nvSpPr>
        <p:spPr>
          <a:xfrm>
            <a:off x="608163" y="359977"/>
            <a:ext cx="3799425" cy="3143241"/>
          </a:xfrm>
        </p:spPr>
        <p:txBody>
          <a:bodyPr vert="horz" lIns="91440" tIns="45720" rIns="91440" bIns="45720" rtlCol="0">
            <a:normAutofit/>
          </a:bodyPr>
          <a:lstStyle/>
          <a:p>
            <a:r>
              <a:rPr lang="en-US" sz="2000">
                <a:ea typeface="+mn-lt"/>
                <a:cs typeface="+mn-lt"/>
              </a:rPr>
              <a:t>A </a:t>
            </a:r>
            <a:r>
              <a:rPr lang="en-US" sz="2000" b="1">
                <a:ea typeface="+mn-lt"/>
                <a:cs typeface="+mn-lt"/>
              </a:rPr>
              <a:t>connected graph</a:t>
            </a:r>
            <a:r>
              <a:rPr lang="en-US" sz="2000">
                <a:ea typeface="+mn-lt"/>
                <a:cs typeface="+mn-lt"/>
              </a:rPr>
              <a:t> is a graph in which there is always a path from a vertex to any other vertex.</a:t>
            </a:r>
            <a:endParaRPr lang="en-US" sz="2000"/>
          </a:p>
        </p:txBody>
      </p:sp>
      <p:pic>
        <p:nvPicPr>
          <p:cNvPr id="5" name="Picture 4" descr="Colourful pins connected with a thread">
            <a:extLst>
              <a:ext uri="{FF2B5EF4-FFF2-40B4-BE49-F238E27FC236}">
                <a16:creationId xmlns:a16="http://schemas.microsoft.com/office/drawing/2014/main" xmlns="" id="{21514BCD-D42A-1742-1A5D-B607EA28964D}"/>
              </a:ext>
            </a:extLst>
          </p:cNvPr>
          <p:cNvPicPr>
            <a:picLocks noChangeAspect="1"/>
          </p:cNvPicPr>
          <p:nvPr/>
        </p:nvPicPr>
        <p:blipFill rotWithShape="1">
          <a:blip r:embed="rId2"/>
          <a:srcRect l="5371" r="24831" b="-3"/>
          <a:stretch/>
        </p:blipFill>
        <p:spPr>
          <a:xfrm>
            <a:off x="5010386" y="10"/>
            <a:ext cx="7181613" cy="6857990"/>
          </a:xfrm>
          <a:prstGeom prst="rect">
            <a:avLst/>
          </a:prstGeom>
          <a:effectLst/>
        </p:spPr>
      </p:pic>
      <p:pic>
        <p:nvPicPr>
          <p:cNvPr id="6" name="Picture 5" descr="Connected Graph">
            <a:extLst>
              <a:ext uri="{FF2B5EF4-FFF2-40B4-BE49-F238E27FC236}">
                <a16:creationId xmlns:a16="http://schemas.microsoft.com/office/drawing/2014/main" xmlns="" id="{C16E6C9E-BB15-A66E-C6D7-901B0FB145D1}"/>
              </a:ext>
            </a:extLst>
          </p:cNvPr>
          <p:cNvPicPr>
            <a:picLocks noChangeAspect="1"/>
          </p:cNvPicPr>
          <p:nvPr/>
        </p:nvPicPr>
        <p:blipFill>
          <a:blip r:embed="rId3"/>
          <a:stretch>
            <a:fillRect/>
          </a:stretch>
        </p:blipFill>
        <p:spPr>
          <a:xfrm>
            <a:off x="792013" y="2064409"/>
            <a:ext cx="3448050" cy="3448050"/>
          </a:xfrm>
          <a:prstGeom prst="rect">
            <a:avLst/>
          </a:prstGeom>
        </p:spPr>
      </p:pic>
    </p:spTree>
    <p:extLst>
      <p:ext uri="{BB962C8B-B14F-4D97-AF65-F5344CB8AC3E}">
        <p14:creationId xmlns:p14="http://schemas.microsoft.com/office/powerpoint/2010/main" val="3259153733"/>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orm's-eye view of a large tree">
            <a:extLst>
              <a:ext uri="{FF2B5EF4-FFF2-40B4-BE49-F238E27FC236}">
                <a16:creationId xmlns:a16="http://schemas.microsoft.com/office/drawing/2014/main" xmlns="" id="{DFCFEEB0-00BD-EF4E-51D8-615B84E456E7}"/>
              </a:ext>
            </a:extLst>
          </p:cNvPr>
          <p:cNvPicPr>
            <a:picLocks noChangeAspect="1"/>
          </p:cNvPicPr>
          <p:nvPr/>
        </p:nvPicPr>
        <p:blipFill rotWithShape="1">
          <a:blip r:embed="rId2"/>
          <a:srcRect t="11036" r="-2" b="456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xmlns="" id="{37C89E4B-3C9F-44B9-8B86-D9E3D112D8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4C7C7C5-3788-C9D2-A812-85D42934D336}"/>
              </a:ext>
            </a:extLst>
          </p:cNvPr>
          <p:cNvSpPr>
            <a:spLocks noGrp="1"/>
          </p:cNvSpPr>
          <p:nvPr>
            <p:ph type="title"/>
          </p:nvPr>
        </p:nvSpPr>
        <p:spPr>
          <a:xfrm>
            <a:off x="523875" y="5317240"/>
            <a:ext cx="11210925" cy="744836"/>
          </a:xfrm>
        </p:spPr>
        <p:txBody>
          <a:bodyPr vert="horz" lIns="91440" tIns="45720" rIns="91440" bIns="45720" rtlCol="0" anchor="ctr">
            <a:normAutofit fontScale="90000"/>
          </a:bodyPr>
          <a:lstStyle/>
          <a:p>
            <a:pPr algn="ctr"/>
            <a:r>
              <a:rPr lang="en-US" sz="3600">
                <a:solidFill>
                  <a:schemeClr val="tx1">
                    <a:lumMod val="85000"/>
                    <a:lumOff val="15000"/>
                  </a:schemeClr>
                </a:solidFill>
              </a:rPr>
              <a:t/>
            </a:r>
            <a:br>
              <a:rPr lang="en-US" sz="3600">
                <a:solidFill>
                  <a:schemeClr val="tx1">
                    <a:lumMod val="85000"/>
                    <a:lumOff val="15000"/>
                  </a:schemeClr>
                </a:solidFill>
              </a:rPr>
            </a:br>
            <a:r>
              <a:rPr lang="en-US" sz="3600">
                <a:solidFill>
                  <a:schemeClr val="tx1">
                    <a:lumMod val="85000"/>
                    <a:lumOff val="15000"/>
                  </a:schemeClr>
                </a:solidFill>
              </a:rPr>
              <a:t>Spanning tree</a:t>
            </a:r>
          </a:p>
          <a:p>
            <a:pPr algn="ctr"/>
            <a:endParaRPr lang="en-US" sz="3600">
              <a:solidFill>
                <a:schemeClr val="tx1">
                  <a:lumMod val="85000"/>
                  <a:lumOff val="15000"/>
                </a:schemeClr>
              </a:solidFill>
            </a:endParaRPr>
          </a:p>
        </p:txBody>
      </p:sp>
      <p:cxnSp>
        <p:nvCxnSpPr>
          <p:cNvPr id="11" name="Straight Connector 10">
            <a:extLst>
              <a:ext uri="{FF2B5EF4-FFF2-40B4-BE49-F238E27FC236}">
                <a16:creationId xmlns:a16="http://schemas.microsoft.com/office/drawing/2014/main" xmlns="" id="{AA2EAA10-076F-46BD-8F0F-B9A2FB77A8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D891E407-403B-4764-86C9-33A56D3BCA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47516"/>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FAC9501-A1E2-BAA1-4D45-832CE26DF4A1}"/>
              </a:ext>
            </a:extLst>
          </p:cNvPr>
          <p:cNvSpPr>
            <a:spLocks noGrp="1"/>
          </p:cNvSpPr>
          <p:nvPr>
            <p:ph type="title"/>
          </p:nvPr>
        </p:nvSpPr>
        <p:spPr>
          <a:xfrm>
            <a:off x="4654296" y="329184"/>
            <a:ext cx="6894576" cy="1783080"/>
          </a:xfrm>
        </p:spPr>
        <p:txBody>
          <a:bodyPr anchor="b">
            <a:normAutofit/>
          </a:bodyPr>
          <a:lstStyle/>
          <a:p>
            <a:r>
              <a:rPr lang="en-US" sz="5400"/>
              <a:t>2. Spanning tree</a:t>
            </a:r>
          </a:p>
          <a:p>
            <a:endParaRPr lang="en-US" sz="5400">
              <a:ea typeface="Calibri Light"/>
              <a:cs typeface="Calibri Light"/>
            </a:endParaRPr>
          </a:p>
        </p:txBody>
      </p:sp>
      <p:pic>
        <p:nvPicPr>
          <p:cNvPr id="5" name="Picture 4">
            <a:extLst>
              <a:ext uri="{FF2B5EF4-FFF2-40B4-BE49-F238E27FC236}">
                <a16:creationId xmlns:a16="http://schemas.microsoft.com/office/drawing/2014/main" xmlns="" id="{FE6BC782-6255-DF99-22CC-6FB502140A8D}"/>
              </a:ext>
            </a:extLst>
          </p:cNvPr>
          <p:cNvPicPr>
            <a:picLocks noChangeAspect="1"/>
          </p:cNvPicPr>
          <p:nvPr/>
        </p:nvPicPr>
        <p:blipFill rotWithShape="1">
          <a:blip r:embed="rId2"/>
          <a:srcRect l="28259" r="40579" b="625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xmlns=""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A48E90E3-0E26-D41D-6D5D-BCDCC63E56B3}"/>
              </a:ext>
            </a:extLst>
          </p:cNvPr>
          <p:cNvSpPr>
            <a:spLocks noGrp="1"/>
          </p:cNvSpPr>
          <p:nvPr>
            <p:ph idx="1"/>
          </p:nvPr>
        </p:nvSpPr>
        <p:spPr>
          <a:xfrm>
            <a:off x="4654296" y="2706624"/>
            <a:ext cx="6894576" cy="3483864"/>
          </a:xfrm>
        </p:spPr>
        <p:txBody>
          <a:bodyPr vert="horz" lIns="91440" tIns="45720" rIns="91440" bIns="45720" rtlCol="0">
            <a:normAutofit/>
          </a:bodyPr>
          <a:lstStyle/>
          <a:p>
            <a:r>
              <a:rPr lang="en-US" sz="2000" dirty="0">
                <a:ea typeface="+mn-lt"/>
                <a:cs typeface="+mn-lt"/>
              </a:rPr>
              <a:t>A spanning tree </a:t>
            </a:r>
            <a:r>
              <a:rPr lang="en-US" sz="2000" b="1" dirty="0">
                <a:ea typeface="+mn-lt"/>
                <a:cs typeface="+mn-lt"/>
              </a:rPr>
              <a:t>is a sub-graph of an </a:t>
            </a:r>
            <a:r>
              <a:rPr lang="en-US" sz="2000" b="1" i="1" dirty="0">
                <a:ea typeface="+mn-lt"/>
                <a:cs typeface="+mn-lt"/>
              </a:rPr>
              <a:t>undirected connected </a:t>
            </a:r>
            <a:r>
              <a:rPr lang="en-US" sz="2000" b="1" dirty="0">
                <a:ea typeface="+mn-lt"/>
                <a:cs typeface="+mn-lt"/>
              </a:rPr>
              <a:t>graph</a:t>
            </a:r>
            <a:r>
              <a:rPr lang="en-US" sz="2000" dirty="0">
                <a:ea typeface="+mn-lt"/>
                <a:cs typeface="+mn-lt"/>
              </a:rPr>
              <a:t>, which includes all the vertices of the graph with a minimum possible number of edges. </a:t>
            </a:r>
          </a:p>
          <a:p>
            <a:r>
              <a:rPr lang="en-US" sz="2000" b="1" dirty="0">
                <a:solidFill>
                  <a:srgbClr val="FF0000"/>
                </a:solidFill>
                <a:ea typeface="+mn-lt"/>
                <a:cs typeface="+mn-lt"/>
              </a:rPr>
              <a:t>If a vertex is missed, then it is not a spanning tree.</a:t>
            </a:r>
            <a:endParaRPr lang="en-US" sz="2000" b="1" dirty="0">
              <a:solidFill>
                <a:srgbClr val="FF0000"/>
              </a:solidFill>
              <a:ea typeface="Calibri"/>
              <a:cs typeface="Calibri"/>
            </a:endParaRPr>
          </a:p>
          <a:p>
            <a:r>
              <a:rPr lang="en-US" sz="2000" i="1" dirty="0">
                <a:ea typeface="+mn-lt"/>
                <a:cs typeface="+mn-lt"/>
              </a:rPr>
              <a:t>The edges may </a:t>
            </a:r>
            <a:r>
              <a:rPr lang="en-US" sz="2000" b="1" i="1" dirty="0">
                <a:solidFill>
                  <a:srgbClr val="FF0000"/>
                </a:solidFill>
                <a:ea typeface="+mn-lt"/>
                <a:cs typeface="+mn-lt"/>
              </a:rPr>
              <a:t>or</a:t>
            </a:r>
            <a:r>
              <a:rPr lang="en-US" sz="2000" i="1" dirty="0">
                <a:ea typeface="+mn-lt"/>
                <a:cs typeface="+mn-lt"/>
              </a:rPr>
              <a:t> may not have weights assigned to them.</a:t>
            </a:r>
          </a:p>
          <a:p>
            <a:pPr marL="0" indent="0">
              <a:buNone/>
            </a:pPr>
            <a:endParaRPr lang="en-US" sz="2000" dirty="0">
              <a:ea typeface="Calibri"/>
              <a:cs typeface="Calibri"/>
            </a:endParaRPr>
          </a:p>
        </p:txBody>
      </p:sp>
    </p:spTree>
    <p:extLst>
      <p:ext uri="{BB962C8B-B14F-4D97-AF65-F5344CB8AC3E}">
        <p14:creationId xmlns:p14="http://schemas.microsoft.com/office/powerpoint/2010/main" val="181830918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xmlns="" id="{C0763A76-9F1C-4FC5-82B7-DD475DA46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xmlns="" id="{E81BF4F6-F2CF-4984-9D14-D6966D92F9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A3EE025-9D3E-EEA2-99D4-3CB8EF3715E2}"/>
              </a:ext>
            </a:extLst>
          </p:cNvPr>
          <p:cNvSpPr>
            <a:spLocks noGrp="1"/>
          </p:cNvSpPr>
          <p:nvPr>
            <p:ph type="title"/>
          </p:nvPr>
        </p:nvSpPr>
        <p:spPr>
          <a:xfrm>
            <a:off x="761803" y="350196"/>
            <a:ext cx="4646904" cy="1624520"/>
          </a:xfrm>
        </p:spPr>
        <p:txBody>
          <a:bodyPr anchor="ctr">
            <a:normAutofit/>
          </a:bodyPr>
          <a:lstStyle/>
          <a:p>
            <a:r>
              <a:rPr lang="en-US" sz="4000"/>
              <a:t>Example of a Spanning Tree</a:t>
            </a:r>
          </a:p>
          <a:p>
            <a:endParaRPr lang="en-US" sz="4000">
              <a:ea typeface="Calibri Light"/>
              <a:cs typeface="Calibri Light"/>
            </a:endParaRPr>
          </a:p>
        </p:txBody>
      </p:sp>
      <p:sp>
        <p:nvSpPr>
          <p:cNvPr id="3" name="Content Placeholder 2">
            <a:extLst>
              <a:ext uri="{FF2B5EF4-FFF2-40B4-BE49-F238E27FC236}">
                <a16:creationId xmlns:a16="http://schemas.microsoft.com/office/drawing/2014/main" xmlns="" id="{65C5BBEA-3B68-8252-07A8-B5CAF8622A96}"/>
              </a:ext>
            </a:extLst>
          </p:cNvPr>
          <p:cNvSpPr>
            <a:spLocks noGrp="1"/>
          </p:cNvSpPr>
          <p:nvPr>
            <p:ph idx="1"/>
          </p:nvPr>
        </p:nvSpPr>
        <p:spPr>
          <a:xfrm>
            <a:off x="373613" y="1463615"/>
            <a:ext cx="4646905" cy="3613149"/>
          </a:xfrm>
        </p:spPr>
        <p:txBody>
          <a:bodyPr vert="horz" lIns="91440" tIns="45720" rIns="91440" bIns="45720" rtlCol="0" anchor="ctr">
            <a:normAutofit/>
          </a:bodyPr>
          <a:lstStyle/>
          <a:p>
            <a:r>
              <a:rPr lang="en-US" sz="2000">
                <a:ea typeface="+mn-lt"/>
                <a:cs typeface="+mn-lt"/>
              </a:rPr>
              <a:t>Let's understand the spanning tree with examples below:</a:t>
            </a:r>
            <a:endParaRPr lang="en-US" sz="2000">
              <a:ea typeface="Calibri" panose="020F0502020204030204"/>
              <a:cs typeface="Calibri" panose="020F0502020204030204"/>
            </a:endParaRPr>
          </a:p>
          <a:p>
            <a:r>
              <a:rPr lang="en-US" sz="2000">
                <a:ea typeface="+mn-lt"/>
                <a:cs typeface="+mn-lt"/>
              </a:rPr>
              <a:t>Let the original graph be:</a:t>
            </a:r>
            <a:endParaRPr lang="en-US" sz="2000"/>
          </a:p>
          <a:p>
            <a:endParaRPr lang="en-US" sz="2000">
              <a:ea typeface="Calibri"/>
              <a:cs typeface="Calibri"/>
            </a:endParaRPr>
          </a:p>
        </p:txBody>
      </p:sp>
      <p:pic>
        <p:nvPicPr>
          <p:cNvPr id="5" name="Picture 4">
            <a:extLst>
              <a:ext uri="{FF2B5EF4-FFF2-40B4-BE49-F238E27FC236}">
                <a16:creationId xmlns:a16="http://schemas.microsoft.com/office/drawing/2014/main" xmlns="" id="{D8C52454-0D9D-C483-9423-3BD470FB6A11}"/>
              </a:ext>
            </a:extLst>
          </p:cNvPr>
          <p:cNvPicPr>
            <a:picLocks noChangeAspect="1"/>
          </p:cNvPicPr>
          <p:nvPr/>
        </p:nvPicPr>
        <p:blipFill rotWithShape="1">
          <a:blip r:embed="rId2"/>
          <a:srcRect l="28416" r="24657" b="6250"/>
          <a:stretch/>
        </p:blipFill>
        <p:spPr>
          <a:xfrm>
            <a:off x="6096000" y="1"/>
            <a:ext cx="6102825" cy="6858000"/>
          </a:xfrm>
          <a:prstGeom prst="rect">
            <a:avLst/>
          </a:prstGeom>
        </p:spPr>
      </p:pic>
      <p:pic>
        <p:nvPicPr>
          <p:cNvPr id="4" name="Picture 3" descr="initial tree">
            <a:extLst>
              <a:ext uri="{FF2B5EF4-FFF2-40B4-BE49-F238E27FC236}">
                <a16:creationId xmlns:a16="http://schemas.microsoft.com/office/drawing/2014/main" xmlns="" id="{9C604DCD-DEDD-526D-93E6-E4C512EFBC53}"/>
              </a:ext>
            </a:extLst>
          </p:cNvPr>
          <p:cNvPicPr>
            <a:picLocks noChangeAspect="1"/>
          </p:cNvPicPr>
          <p:nvPr/>
        </p:nvPicPr>
        <p:blipFill>
          <a:blip r:embed="rId3"/>
          <a:stretch>
            <a:fillRect/>
          </a:stretch>
        </p:blipFill>
        <p:spPr>
          <a:xfrm>
            <a:off x="834666" y="3113478"/>
            <a:ext cx="3937836" cy="3923459"/>
          </a:xfrm>
          <a:prstGeom prst="rect">
            <a:avLst/>
          </a:prstGeom>
        </p:spPr>
      </p:pic>
    </p:spTree>
    <p:extLst>
      <p:ext uri="{BB962C8B-B14F-4D97-AF65-F5344CB8AC3E}">
        <p14:creationId xmlns:p14="http://schemas.microsoft.com/office/powerpoint/2010/main" val="217435490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7,300+ Face Recognition Stock Photos, Pictures &amp; Royalty ..."/>
          <p:cNvPicPr>
            <a:picLocks noChangeAspect="1" noChangeArrowheads="1"/>
          </p:cNvPicPr>
          <p:nvPr/>
        </p:nvPicPr>
        <p:blipFill rotWithShape="1">
          <a:blip r:embed="rId2">
            <a:extLst>
              <a:ext uri="{28A0092B-C50C-407E-A947-70E740481C1C}">
                <a14:useLocalDpi xmlns:a14="http://schemas.microsoft.com/office/drawing/2010/main" val="0"/>
              </a:ext>
            </a:extLst>
          </a:blip>
          <a:srcRect r="28820"/>
          <a:stretch/>
        </p:blipFill>
        <p:spPr bwMode="auto">
          <a:xfrm>
            <a:off x="2568991" y="201196"/>
            <a:ext cx="6589999" cy="6489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2467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xmlns="" id="{81F3642D-13C8-47D1-8141-3F5A7CEBA8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61975"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329CDB4D-B36D-B7AD-EFAF-B7FDF2B81579}"/>
              </a:ext>
            </a:extLst>
          </p:cNvPr>
          <p:cNvSpPr>
            <a:spLocks noGrp="1"/>
          </p:cNvSpPr>
          <p:nvPr>
            <p:ph idx="1"/>
          </p:nvPr>
        </p:nvSpPr>
        <p:spPr>
          <a:xfrm>
            <a:off x="151872" y="1751287"/>
            <a:ext cx="5778228" cy="1618259"/>
          </a:xfrm>
        </p:spPr>
        <p:txBody>
          <a:bodyPr vert="horz" lIns="91440" tIns="45720" rIns="91440" bIns="45720" rtlCol="0" anchor="t">
            <a:normAutofit/>
          </a:bodyPr>
          <a:lstStyle/>
          <a:p>
            <a:r>
              <a:rPr lang="en-US" sz="3200">
                <a:ea typeface="+mn-lt"/>
                <a:cs typeface="+mn-lt"/>
              </a:rPr>
              <a:t>Some of the possible spanning trees that can be created from the above graph are:</a:t>
            </a:r>
            <a:endParaRPr lang="en-US" sz="3200">
              <a:ea typeface="Calibri"/>
              <a:cs typeface="Calibri"/>
            </a:endParaRPr>
          </a:p>
        </p:txBody>
      </p:sp>
      <p:sp>
        <p:nvSpPr>
          <p:cNvPr id="20" name="Oval 19">
            <a:extLst>
              <a:ext uri="{FF2B5EF4-FFF2-40B4-BE49-F238E27FC236}">
                <a16:creationId xmlns:a16="http://schemas.microsoft.com/office/drawing/2014/main" xmlns="" id="{07977D39-626F-40D7-B00F-16E02602DD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97383"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panning tree">
            <a:extLst>
              <a:ext uri="{FF2B5EF4-FFF2-40B4-BE49-F238E27FC236}">
                <a16:creationId xmlns:a16="http://schemas.microsoft.com/office/drawing/2014/main" xmlns="" id="{C221094D-6E25-6598-6A70-5F1F5922CE48}"/>
              </a:ext>
            </a:extLst>
          </p:cNvPr>
          <p:cNvPicPr>
            <a:picLocks noChangeAspect="1"/>
          </p:cNvPicPr>
          <p:nvPr/>
        </p:nvPicPr>
        <p:blipFill>
          <a:blip r:embed="rId2"/>
          <a:stretch>
            <a:fillRect/>
          </a:stretch>
        </p:blipFill>
        <p:spPr>
          <a:xfrm>
            <a:off x="6115573" y="715300"/>
            <a:ext cx="984444" cy="984444"/>
          </a:xfrm>
          <a:prstGeom prst="rect">
            <a:avLst/>
          </a:prstGeom>
        </p:spPr>
      </p:pic>
      <p:sp>
        <p:nvSpPr>
          <p:cNvPr id="22" name="Freeform: Shape 21">
            <a:extLst>
              <a:ext uri="{FF2B5EF4-FFF2-40B4-BE49-F238E27FC236}">
                <a16:creationId xmlns:a16="http://schemas.microsoft.com/office/drawing/2014/main" xmlns="" id="{98E915F0-311A-4BDD-94EC-B0A3D6A3C5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933788"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xmlns="" id="{EF1CD662-C732-41EB-A08A-EFB9E7EB89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xmlns="" id="{B905CDE4-B751-4B3E-B625-6E59F89034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spanning tree">
            <a:extLst>
              <a:ext uri="{FF2B5EF4-FFF2-40B4-BE49-F238E27FC236}">
                <a16:creationId xmlns:a16="http://schemas.microsoft.com/office/drawing/2014/main" xmlns="" id="{309A6E57-E397-F319-DF05-705ECCE1CAF9}"/>
              </a:ext>
            </a:extLst>
          </p:cNvPr>
          <p:cNvPicPr>
            <a:picLocks noChangeAspect="1"/>
          </p:cNvPicPr>
          <p:nvPr/>
        </p:nvPicPr>
        <p:blipFill>
          <a:blip r:embed="rId3"/>
          <a:stretch>
            <a:fillRect/>
          </a:stretch>
        </p:blipFill>
        <p:spPr>
          <a:xfrm>
            <a:off x="9339759" y="311965"/>
            <a:ext cx="2192176" cy="2192176"/>
          </a:xfrm>
          <a:prstGeom prst="rect">
            <a:avLst/>
          </a:prstGeom>
        </p:spPr>
      </p:pic>
      <p:sp>
        <p:nvSpPr>
          <p:cNvPr id="28" name="Oval 27">
            <a:extLst>
              <a:ext uri="{FF2B5EF4-FFF2-40B4-BE49-F238E27FC236}">
                <a16:creationId xmlns:a16="http://schemas.microsoft.com/office/drawing/2014/main" xmlns="" id="{08108C16-F4C0-44AA-999D-17BD39219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69196"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xmlns="" id="{CDC29AC1-2821-4FCC-B597-88DAF39C36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700930"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xmlns="" id="{0640CCAE-325C-4DD0-BB26-38BF690F3B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250935"/>
            <a:ext cx="1732108" cy="2175118"/>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xmlns="" id="{49AC9A43-F5C5-4703-A0F0-78CBB9542E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414950"/>
            <a:ext cx="1568092" cy="1847088"/>
          </a:xfrm>
          <a:custGeom>
            <a:avLst/>
            <a:gdLst>
              <a:gd name="connsiteX0" fmla="*/ 644548 w 1568092"/>
              <a:gd name="connsiteY0" fmla="*/ 0 h 1847088"/>
              <a:gd name="connsiteX1" fmla="*/ 1568092 w 1568092"/>
              <a:gd name="connsiteY1" fmla="*/ 923544 h 1847088"/>
              <a:gd name="connsiteX2" fmla="*/ 644548 w 1568092"/>
              <a:gd name="connsiteY2" fmla="*/ 1847088 h 1847088"/>
              <a:gd name="connsiteX3" fmla="*/ 128186 w 1568092"/>
              <a:gd name="connsiteY3" fmla="*/ 1689361 h 1847088"/>
              <a:gd name="connsiteX4" fmla="*/ 0 w 1568092"/>
              <a:gd name="connsiteY4" fmla="*/ 1583598 h 1847088"/>
              <a:gd name="connsiteX5" fmla="*/ 0 w 1568092"/>
              <a:gd name="connsiteY5" fmla="*/ 263490 h 1847088"/>
              <a:gd name="connsiteX6" fmla="*/ 128186 w 1568092"/>
              <a:gd name="connsiteY6" fmla="*/ 157727 h 1847088"/>
              <a:gd name="connsiteX7" fmla="*/ 644548 w 1568092"/>
              <a:gd name="connsiteY7" fmla="*/ 0 h 18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spanning tree">
            <a:extLst>
              <a:ext uri="{FF2B5EF4-FFF2-40B4-BE49-F238E27FC236}">
                <a16:creationId xmlns:a16="http://schemas.microsoft.com/office/drawing/2014/main" xmlns="" id="{A8A65522-91E5-242B-5735-782552750496}"/>
              </a:ext>
            </a:extLst>
          </p:cNvPr>
          <p:cNvPicPr>
            <a:picLocks noChangeAspect="1"/>
          </p:cNvPicPr>
          <p:nvPr/>
        </p:nvPicPr>
        <p:blipFill>
          <a:blip r:embed="rId4"/>
          <a:stretch>
            <a:fillRect/>
          </a:stretch>
        </p:blipFill>
        <p:spPr>
          <a:xfrm>
            <a:off x="141017" y="4819853"/>
            <a:ext cx="1072208" cy="1072208"/>
          </a:xfrm>
          <a:prstGeom prst="rect">
            <a:avLst/>
          </a:prstGeom>
        </p:spPr>
      </p:pic>
      <p:sp>
        <p:nvSpPr>
          <p:cNvPr id="36" name="Freeform: Shape 35">
            <a:extLst>
              <a:ext uri="{FF2B5EF4-FFF2-40B4-BE49-F238E27FC236}">
                <a16:creationId xmlns:a16="http://schemas.microsoft.com/office/drawing/2014/main" xmlns="" id="{BE28351C-7EEF-428E-9B7A-5CC84F3362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66382" y="4769538"/>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spanning tree">
            <a:extLst>
              <a:ext uri="{FF2B5EF4-FFF2-40B4-BE49-F238E27FC236}">
                <a16:creationId xmlns:a16="http://schemas.microsoft.com/office/drawing/2014/main" xmlns="" id="{302AF138-CA78-F506-1C91-EA98CF9F455A}"/>
              </a:ext>
            </a:extLst>
          </p:cNvPr>
          <p:cNvPicPr>
            <a:picLocks noChangeAspect="1"/>
          </p:cNvPicPr>
          <p:nvPr/>
        </p:nvPicPr>
        <p:blipFill>
          <a:blip r:embed="rId5"/>
          <a:stretch>
            <a:fillRect/>
          </a:stretch>
        </p:blipFill>
        <p:spPr>
          <a:xfrm>
            <a:off x="6487021" y="3268570"/>
            <a:ext cx="1636734" cy="1636734"/>
          </a:xfrm>
          <a:prstGeom prst="rect">
            <a:avLst/>
          </a:prstGeom>
        </p:spPr>
      </p:pic>
      <p:pic>
        <p:nvPicPr>
          <p:cNvPr id="8" name="Picture 7" descr="spanning tree">
            <a:extLst>
              <a:ext uri="{FF2B5EF4-FFF2-40B4-BE49-F238E27FC236}">
                <a16:creationId xmlns:a16="http://schemas.microsoft.com/office/drawing/2014/main" xmlns="" id="{B2BFAACA-A0EE-8C3F-C0D3-729FA70974C7}"/>
              </a:ext>
            </a:extLst>
          </p:cNvPr>
          <p:cNvPicPr>
            <a:picLocks noChangeAspect="1"/>
          </p:cNvPicPr>
          <p:nvPr/>
        </p:nvPicPr>
        <p:blipFill>
          <a:blip r:embed="rId6"/>
          <a:stretch>
            <a:fillRect/>
          </a:stretch>
        </p:blipFill>
        <p:spPr>
          <a:xfrm>
            <a:off x="3041573" y="5223435"/>
            <a:ext cx="1479394" cy="1479394"/>
          </a:xfrm>
          <a:prstGeom prst="rect">
            <a:avLst/>
          </a:prstGeom>
        </p:spPr>
      </p:pic>
      <p:sp>
        <p:nvSpPr>
          <p:cNvPr id="38" name="Freeform: Shape 37">
            <a:extLst>
              <a:ext uri="{FF2B5EF4-FFF2-40B4-BE49-F238E27FC236}">
                <a16:creationId xmlns:a16="http://schemas.microsoft.com/office/drawing/2014/main" xmlns="" id="{C8F10CB3-3B5E-4C7A-98CF-B87454DDFA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xmlns="" id="{B0B0DBC8-B5F0-40AE-A3D3-BCD504119D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spanning tree">
            <a:extLst>
              <a:ext uri="{FF2B5EF4-FFF2-40B4-BE49-F238E27FC236}">
                <a16:creationId xmlns:a16="http://schemas.microsoft.com/office/drawing/2014/main" xmlns="" id="{E395BB67-36DA-51D3-EBA7-E680CE5D987F}"/>
              </a:ext>
            </a:extLst>
          </p:cNvPr>
          <p:cNvPicPr>
            <a:picLocks noChangeAspect="1"/>
          </p:cNvPicPr>
          <p:nvPr/>
        </p:nvPicPr>
        <p:blipFill>
          <a:blip r:embed="rId7"/>
          <a:stretch>
            <a:fillRect/>
          </a:stretch>
        </p:blipFill>
        <p:spPr>
          <a:xfrm>
            <a:off x="9874135" y="4813202"/>
            <a:ext cx="1751874" cy="1751874"/>
          </a:xfrm>
          <a:prstGeom prst="rect">
            <a:avLst/>
          </a:prstGeom>
        </p:spPr>
      </p:pic>
    </p:spTree>
    <p:extLst>
      <p:ext uri="{BB962C8B-B14F-4D97-AF65-F5344CB8AC3E}">
        <p14:creationId xmlns:p14="http://schemas.microsoft.com/office/powerpoint/2010/main" val="3730052927"/>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ure of a tree bark">
            <a:extLst>
              <a:ext uri="{FF2B5EF4-FFF2-40B4-BE49-F238E27FC236}">
                <a16:creationId xmlns:a16="http://schemas.microsoft.com/office/drawing/2014/main" xmlns="" id="{5CB5185B-3952-4A8D-2629-0B08C19C3593}"/>
              </a:ext>
            </a:extLst>
          </p:cNvPr>
          <p:cNvPicPr>
            <a:picLocks noChangeAspect="1"/>
          </p:cNvPicPr>
          <p:nvPr/>
        </p:nvPicPr>
        <p:blipFill rotWithShape="1">
          <a:blip r:embed="rId2"/>
          <a:srcRect l="4226" t="19116" r="2038" b="-2"/>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xmlns=""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F978DE8-AA04-D211-3490-EC4633B0A0A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Minimum Spanning Tree</a:t>
            </a:r>
          </a:p>
          <a:p>
            <a:endParaRPr lang="en-US" sz="6600">
              <a:solidFill>
                <a:schemeClr val="bg1"/>
              </a:solidFill>
            </a:endParaRPr>
          </a:p>
        </p:txBody>
      </p:sp>
      <p:sp>
        <p:nvSpPr>
          <p:cNvPr id="13" name="Rectangle: Rounded Corners 12">
            <a:extLst>
              <a:ext uri="{FF2B5EF4-FFF2-40B4-BE49-F238E27FC236}">
                <a16:creationId xmlns:a16="http://schemas.microsoft.com/office/drawing/2014/main" xmlns="" id="{79F40191-0F44-4FD1-82CC-ACB507C14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24984"/>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4263E46-A4EC-CE99-4148-F3745485612D}"/>
              </a:ext>
            </a:extLst>
          </p:cNvPr>
          <p:cNvSpPr>
            <a:spLocks noGrp="1"/>
          </p:cNvSpPr>
          <p:nvPr>
            <p:ph type="title"/>
          </p:nvPr>
        </p:nvSpPr>
        <p:spPr>
          <a:xfrm>
            <a:off x="589560" y="856180"/>
            <a:ext cx="4560584" cy="1128068"/>
          </a:xfrm>
        </p:spPr>
        <p:txBody>
          <a:bodyPr anchor="ctr">
            <a:normAutofit/>
          </a:bodyPr>
          <a:lstStyle/>
          <a:p>
            <a:r>
              <a:rPr lang="en-US" sz="3700" dirty="0"/>
              <a:t>Minimum Spanning Tree </a:t>
            </a:r>
            <a:r>
              <a:rPr lang="en-US" sz="2400" dirty="0"/>
              <a:t>(weighted)</a:t>
            </a:r>
            <a:endParaRPr lang="en-US" sz="3700" dirty="0"/>
          </a:p>
          <a:p>
            <a:endParaRPr lang="en-US" sz="3700" dirty="0">
              <a:ea typeface="Calibri Light"/>
              <a:cs typeface="Calibri Light"/>
            </a:endParaRPr>
          </a:p>
        </p:txBody>
      </p:sp>
      <p:grpSp>
        <p:nvGrpSpPr>
          <p:cNvPr id="11" name="Group 10">
            <a:extLst>
              <a:ext uri="{FF2B5EF4-FFF2-40B4-BE49-F238E27FC236}">
                <a16:creationId xmlns:a16="http://schemas.microsoft.com/office/drawing/2014/main" xmlns=""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xmlns=""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15575006-0FDF-516A-27A3-78C95297C5CB}"/>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dirty="0"/>
              <a:t>A minimum spanning tree is a spanning tree in which the sum of the weight of the edges is as minimum as possible.</a:t>
            </a:r>
          </a:p>
          <a:p>
            <a:r>
              <a:rPr lang="en-US" sz="2000" dirty="0">
                <a:ea typeface="+mn-lt"/>
                <a:cs typeface="+mn-lt"/>
              </a:rPr>
              <a:t>The initial graph is: </a:t>
            </a:r>
            <a:r>
              <a:rPr lang="en-US" sz="2000" b="1" dirty="0">
                <a:ea typeface="+mn-lt"/>
                <a:cs typeface="+mn-lt"/>
              </a:rPr>
              <a:t>"Weighted graph"</a:t>
            </a:r>
          </a:p>
          <a:p>
            <a:endParaRPr lang="en-US" sz="2000" dirty="0">
              <a:ea typeface="Calibri"/>
              <a:cs typeface="Calibri"/>
            </a:endParaRPr>
          </a:p>
        </p:txBody>
      </p:sp>
      <p:sp>
        <p:nvSpPr>
          <p:cNvPr id="17" name="Rectangle 16">
            <a:extLst>
              <a:ext uri="{FF2B5EF4-FFF2-40B4-BE49-F238E27FC236}">
                <a16:creationId xmlns:a16="http://schemas.microsoft.com/office/drawing/2014/main" xmlns=""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itial graph">
            <a:extLst>
              <a:ext uri="{FF2B5EF4-FFF2-40B4-BE49-F238E27FC236}">
                <a16:creationId xmlns:a16="http://schemas.microsoft.com/office/drawing/2014/main" xmlns="" id="{42BF02D3-E966-2AF3-D544-2185563E96DA}"/>
              </a:ext>
            </a:extLst>
          </p:cNvPr>
          <p:cNvPicPr>
            <a:picLocks noChangeAspect="1"/>
          </p:cNvPicPr>
          <p:nvPr/>
        </p:nvPicPr>
        <p:blipFill rotWithShape="1">
          <a:blip r:embed="rId2"/>
          <a:srcRect t="1281" r="-2" b="1778"/>
          <a:stretch/>
        </p:blipFill>
        <p:spPr>
          <a:xfrm>
            <a:off x="5977788" y="799352"/>
            <a:ext cx="5425410" cy="5259296"/>
          </a:xfrm>
          <a:prstGeom prst="rect">
            <a:avLst/>
          </a:prstGeom>
        </p:spPr>
      </p:pic>
    </p:spTree>
    <p:extLst>
      <p:ext uri="{BB962C8B-B14F-4D97-AF65-F5344CB8AC3E}">
        <p14:creationId xmlns:p14="http://schemas.microsoft.com/office/powerpoint/2010/main" val="1105625632"/>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xmlns="" id="{6E04F7DF-2535-4AB8-A03F-F91F0F381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xmlns="" id="{C062E60F-5CD4-4268-8359-8076634680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xmlns="" id="{BB341EC3-1810-4D33-BA3F-E2D0AA0EC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xmlns="" id="{10127CDE-2B99-47A8-BB3C-7D17519105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xmlns="" id="{9E093A5A-45B1-7397-D309-1538FB691CD0}"/>
              </a:ext>
            </a:extLst>
          </p:cNvPr>
          <p:cNvSpPr>
            <a:spLocks noGrp="1"/>
          </p:cNvSpPr>
          <p:nvPr>
            <p:ph idx="1"/>
          </p:nvPr>
        </p:nvSpPr>
        <p:spPr>
          <a:xfrm>
            <a:off x="4581144" y="510047"/>
            <a:ext cx="6858000" cy="1645920"/>
          </a:xfrm>
        </p:spPr>
        <p:txBody>
          <a:bodyPr vert="horz" lIns="91440" tIns="45720" rIns="91440" bIns="45720" rtlCol="0" anchor="ctr">
            <a:normAutofit/>
          </a:bodyPr>
          <a:lstStyle/>
          <a:p>
            <a:r>
              <a:rPr lang="en-US" sz="1700" dirty="0">
                <a:ea typeface="+mn-lt"/>
                <a:cs typeface="+mn-lt"/>
              </a:rPr>
              <a:t>The possible spanning trees from the graph are:</a:t>
            </a:r>
          </a:p>
          <a:p>
            <a:endParaRPr lang="en-US" sz="1700" dirty="0">
              <a:ea typeface="Calibri"/>
              <a:cs typeface="Calibri"/>
            </a:endParaRPr>
          </a:p>
        </p:txBody>
      </p:sp>
      <p:pic>
        <p:nvPicPr>
          <p:cNvPr id="6" name="Picture 5" descr="minimum spanning tree (mst)">
            <a:extLst>
              <a:ext uri="{FF2B5EF4-FFF2-40B4-BE49-F238E27FC236}">
                <a16:creationId xmlns:a16="http://schemas.microsoft.com/office/drawing/2014/main" xmlns="" id="{77D176CB-A3CC-C22F-2F53-DF3411946C60}"/>
              </a:ext>
            </a:extLst>
          </p:cNvPr>
          <p:cNvPicPr>
            <a:picLocks noChangeAspect="1"/>
          </p:cNvPicPr>
          <p:nvPr/>
        </p:nvPicPr>
        <p:blipFill rotWithShape="1">
          <a:blip r:embed="rId2"/>
          <a:srcRect l="2213" r="3113" b="-2"/>
          <a:stretch/>
        </p:blipFill>
        <p:spPr>
          <a:xfrm>
            <a:off x="246888" y="2606462"/>
            <a:ext cx="2834640" cy="3639312"/>
          </a:xfrm>
          <a:prstGeom prst="rect">
            <a:avLst/>
          </a:prstGeom>
        </p:spPr>
      </p:pic>
      <p:pic>
        <p:nvPicPr>
          <p:cNvPr id="7" name="Picture 6" descr="minimum spanning tree (mst)">
            <a:extLst>
              <a:ext uri="{FF2B5EF4-FFF2-40B4-BE49-F238E27FC236}">
                <a16:creationId xmlns:a16="http://schemas.microsoft.com/office/drawing/2014/main" xmlns="" id="{B0C16C1A-AC79-D489-C42A-CF2D498FDA1C}"/>
              </a:ext>
            </a:extLst>
          </p:cNvPr>
          <p:cNvPicPr>
            <a:picLocks noChangeAspect="1"/>
          </p:cNvPicPr>
          <p:nvPr/>
        </p:nvPicPr>
        <p:blipFill rotWithShape="1">
          <a:blip r:embed="rId2"/>
          <a:srcRect l="2213" r="3113" b="-2"/>
          <a:stretch/>
        </p:blipFill>
        <p:spPr>
          <a:xfrm>
            <a:off x="3200400" y="2606462"/>
            <a:ext cx="2834640" cy="3639312"/>
          </a:xfrm>
          <a:prstGeom prst="rect">
            <a:avLst/>
          </a:prstGeom>
        </p:spPr>
      </p:pic>
      <p:pic>
        <p:nvPicPr>
          <p:cNvPr id="4" name="Picture 3" descr="minimum spanning tree (mst)">
            <a:extLst>
              <a:ext uri="{FF2B5EF4-FFF2-40B4-BE49-F238E27FC236}">
                <a16:creationId xmlns:a16="http://schemas.microsoft.com/office/drawing/2014/main" xmlns="" id="{D06A0259-3556-48E3-E5AB-E4D867F97BCC}"/>
              </a:ext>
            </a:extLst>
          </p:cNvPr>
          <p:cNvPicPr>
            <a:picLocks noChangeAspect="1"/>
          </p:cNvPicPr>
          <p:nvPr/>
        </p:nvPicPr>
        <p:blipFill rotWithShape="1">
          <a:blip r:embed="rId3"/>
          <a:srcRect l="1453" r="3873" b="-2"/>
          <a:stretch/>
        </p:blipFill>
        <p:spPr>
          <a:xfrm>
            <a:off x="6153912" y="2606462"/>
            <a:ext cx="2834640" cy="3639312"/>
          </a:xfrm>
          <a:prstGeom prst="rect">
            <a:avLst/>
          </a:prstGeom>
        </p:spPr>
      </p:pic>
      <p:pic>
        <p:nvPicPr>
          <p:cNvPr id="5" name="Picture 4" descr="minimum spanning tree (mst)">
            <a:extLst>
              <a:ext uri="{FF2B5EF4-FFF2-40B4-BE49-F238E27FC236}">
                <a16:creationId xmlns:a16="http://schemas.microsoft.com/office/drawing/2014/main" xmlns="" id="{3799370F-2C49-C0AE-4381-FEF6CEF9A6E0}"/>
              </a:ext>
            </a:extLst>
          </p:cNvPr>
          <p:cNvPicPr>
            <a:picLocks noChangeAspect="1"/>
          </p:cNvPicPr>
          <p:nvPr/>
        </p:nvPicPr>
        <p:blipFill rotWithShape="1">
          <a:blip r:embed="rId4"/>
          <a:srcRect l="1587" r="3739" b="-2"/>
          <a:stretch/>
        </p:blipFill>
        <p:spPr>
          <a:xfrm>
            <a:off x="9110472" y="2606462"/>
            <a:ext cx="2834640" cy="3639312"/>
          </a:xfrm>
          <a:prstGeom prst="rect">
            <a:avLst/>
          </a:prstGeom>
        </p:spPr>
      </p:pic>
      <p:pic>
        <p:nvPicPr>
          <p:cNvPr id="11" name="Picture 10" descr="initial graph">
            <a:extLst>
              <a:ext uri="{FF2B5EF4-FFF2-40B4-BE49-F238E27FC236}">
                <a16:creationId xmlns:a16="http://schemas.microsoft.com/office/drawing/2014/main" xmlns="" id="{42BF02D3-E966-2AF3-D544-2185563E96DA}"/>
              </a:ext>
            </a:extLst>
          </p:cNvPr>
          <p:cNvPicPr>
            <a:picLocks noChangeAspect="1"/>
          </p:cNvPicPr>
          <p:nvPr/>
        </p:nvPicPr>
        <p:blipFill rotWithShape="1">
          <a:blip r:embed="rId5"/>
          <a:srcRect t="1281" r="-2" b="1778"/>
          <a:stretch/>
        </p:blipFill>
        <p:spPr>
          <a:xfrm>
            <a:off x="981458" y="153729"/>
            <a:ext cx="2487324" cy="2411168"/>
          </a:xfrm>
          <a:prstGeom prst="rect">
            <a:avLst/>
          </a:prstGeom>
        </p:spPr>
      </p:pic>
    </p:spTree>
    <p:extLst>
      <p:ext uri="{BB962C8B-B14F-4D97-AF65-F5344CB8AC3E}">
        <p14:creationId xmlns:p14="http://schemas.microsoft.com/office/powerpoint/2010/main" val="2901664876"/>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FFD5D04-68BA-980E-DA04-B0AC1C66E47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The minimum spanning tree from the previous spanning trees is:</a:t>
            </a:r>
          </a:p>
        </p:txBody>
      </p:sp>
      <p:pic>
        <p:nvPicPr>
          <p:cNvPr id="4" name="Content Placeholder 3" descr="minimum spanning tree (mst)">
            <a:extLst>
              <a:ext uri="{FF2B5EF4-FFF2-40B4-BE49-F238E27FC236}">
                <a16:creationId xmlns:a16="http://schemas.microsoft.com/office/drawing/2014/main" xmlns="" id="{760FD90C-A914-9FF4-9A06-F5C683C83C66}"/>
              </a:ext>
            </a:extLst>
          </p:cNvPr>
          <p:cNvPicPr>
            <a:picLocks noGrp="1" noChangeAspect="1"/>
          </p:cNvPicPr>
          <p:nvPr>
            <p:ph idx="1"/>
          </p:nvPr>
        </p:nvPicPr>
        <p:blipFill>
          <a:blip r:embed="rId2"/>
          <a:stretch>
            <a:fillRect/>
          </a:stretch>
        </p:blipFill>
        <p:spPr>
          <a:xfrm>
            <a:off x="5876890" y="643466"/>
            <a:ext cx="4581552" cy="5568739"/>
          </a:xfrm>
          <a:prstGeom prst="rect">
            <a:avLst/>
          </a:prstGeom>
        </p:spPr>
      </p:pic>
    </p:spTree>
    <p:extLst>
      <p:ext uri="{BB962C8B-B14F-4D97-AF65-F5344CB8AC3E}">
        <p14:creationId xmlns:p14="http://schemas.microsoft.com/office/powerpoint/2010/main" val="1845456747"/>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657F69E0-C4B0-4BEC-A689-4F8D877F05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rogramming data on computer monitor">
            <a:extLst>
              <a:ext uri="{FF2B5EF4-FFF2-40B4-BE49-F238E27FC236}">
                <a16:creationId xmlns:a16="http://schemas.microsoft.com/office/drawing/2014/main" xmlns="" id="{C01A87D1-1CA4-E12E-42F1-F5E1992D001A}"/>
              </a:ext>
            </a:extLst>
          </p:cNvPr>
          <p:cNvPicPr>
            <a:picLocks noChangeAspect="1"/>
          </p:cNvPicPr>
          <p:nvPr/>
        </p:nvPicPr>
        <p:blipFill rotWithShape="1">
          <a:blip r:embed="rId2">
            <a:alphaModFix amt="50000"/>
          </a:blip>
          <a:srcRect t="8809" r="-1" b="6900"/>
          <a:stretch/>
        </p:blipFill>
        <p:spPr>
          <a:xfrm>
            <a:off x="20" y="10"/>
            <a:ext cx="12188930" cy="6857990"/>
          </a:xfrm>
          <a:prstGeom prst="rect">
            <a:avLst/>
          </a:prstGeom>
        </p:spPr>
      </p:pic>
      <p:sp>
        <p:nvSpPr>
          <p:cNvPr id="2" name="Title 1">
            <a:extLst>
              <a:ext uri="{FF2B5EF4-FFF2-40B4-BE49-F238E27FC236}">
                <a16:creationId xmlns:a16="http://schemas.microsoft.com/office/drawing/2014/main" xmlns="" id="{DF9F619C-C530-DD60-2F54-547DD6054FD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Algorithms &amp; Applications</a:t>
            </a:r>
          </a:p>
        </p:txBody>
      </p:sp>
      <p:sp>
        <p:nvSpPr>
          <p:cNvPr id="18" name="sketchy line">
            <a:extLst>
              <a:ext uri="{FF2B5EF4-FFF2-40B4-BE49-F238E27FC236}">
                <a16:creationId xmlns:a16="http://schemas.microsoft.com/office/drawing/2014/main" xmlns="" id="{9F6380B4-6A1C-481E-8408-B4E6C75B9B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983133"/>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8181FC64-B306-4821-98E2-780662EFC4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network formed by white dots">
            <a:extLst>
              <a:ext uri="{FF2B5EF4-FFF2-40B4-BE49-F238E27FC236}">
                <a16:creationId xmlns:a16="http://schemas.microsoft.com/office/drawing/2014/main" xmlns="" id="{B43033C1-BA60-BE96-5084-584363AEF0BF}"/>
              </a:ext>
            </a:extLst>
          </p:cNvPr>
          <p:cNvPicPr>
            <a:picLocks noChangeAspect="1"/>
          </p:cNvPicPr>
          <p:nvPr/>
        </p:nvPicPr>
        <p:blipFill rotWithShape="1">
          <a:blip r:embed="rId2"/>
          <a:srcRect r="1" b="10578"/>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xmlns="" id="{5871FC61-DD4E-47D4-81FD-8A7E7D12B3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Freeform: Shape 12">
            <a:extLst>
              <a:ext uri="{FF2B5EF4-FFF2-40B4-BE49-F238E27FC236}">
                <a16:creationId xmlns:a16="http://schemas.microsoft.com/office/drawing/2014/main" xmlns="" id="{F9EC3F91-A75C-4F74-867E-E4C28C135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xmlns="" id="{829A1E2C-5AC8-40FC-99E9-832069D397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xmlns="" id="{9605FF14-E53C-07E8-3DB5-5B21630077D9}"/>
              </a:ext>
            </a:extLst>
          </p:cNvPr>
          <p:cNvSpPr>
            <a:spLocks noGrp="1"/>
          </p:cNvSpPr>
          <p:nvPr>
            <p:ph idx="1"/>
          </p:nvPr>
        </p:nvSpPr>
        <p:spPr>
          <a:xfrm>
            <a:off x="8046719" y="2722729"/>
            <a:ext cx="3633747" cy="2700062"/>
          </a:xfrm>
        </p:spPr>
        <p:txBody>
          <a:bodyPr vert="horz" lIns="91440" tIns="45720" rIns="91440" bIns="45720" rtlCol="0">
            <a:normAutofit/>
          </a:bodyPr>
          <a:lstStyle/>
          <a:p>
            <a:r>
              <a:rPr lang="en-US" sz="2000" dirty="0">
                <a:ea typeface="Calibri"/>
                <a:cs typeface="Calibri"/>
              </a:rPr>
              <a:t>The minimum spanning tree from a graph is found using the following algorithms:</a:t>
            </a:r>
            <a:endParaRPr lang="en-US" sz="2000" b="1" dirty="0">
              <a:ea typeface="Calibri"/>
              <a:cs typeface="Calibri"/>
            </a:endParaRPr>
          </a:p>
          <a:p>
            <a:r>
              <a:rPr lang="en-US" sz="2000" b="1" dirty="0">
                <a:ea typeface="Calibri"/>
                <a:cs typeface="Calibri"/>
              </a:rPr>
              <a:t>Prim's Algorithm</a:t>
            </a:r>
          </a:p>
          <a:p>
            <a:r>
              <a:rPr lang="en-US" sz="2000" b="1" dirty="0" err="1">
                <a:ea typeface="Calibri"/>
                <a:cs typeface="Calibri"/>
              </a:rPr>
              <a:t>Kruskal's</a:t>
            </a:r>
            <a:r>
              <a:rPr lang="en-US" sz="2000" b="1" dirty="0">
                <a:ea typeface="Calibri"/>
                <a:cs typeface="Calibri"/>
              </a:rPr>
              <a:t> Algorithm </a:t>
            </a:r>
          </a:p>
          <a:p>
            <a:endParaRPr lang="en-US" sz="2000" dirty="0">
              <a:ea typeface="Calibri"/>
              <a:cs typeface="Calibri"/>
            </a:endParaRPr>
          </a:p>
          <a:p>
            <a:endParaRPr lang="en-US" sz="2000" dirty="0">
              <a:ea typeface="Calibri"/>
              <a:cs typeface="Calibri"/>
            </a:endParaRPr>
          </a:p>
        </p:txBody>
      </p:sp>
    </p:spTree>
    <p:extLst>
      <p:ext uri="{BB962C8B-B14F-4D97-AF65-F5344CB8AC3E}">
        <p14:creationId xmlns:p14="http://schemas.microsoft.com/office/powerpoint/2010/main" val="403757596"/>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xmlns="" id="{489B7BFD-8F45-4093-AD9C-91B15B0503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xmlns="" id="{BDEB5F14-5014-49D1-B590-9E2B7721C0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xmlns="" id="{3D2B953D-3D65-4BA7-80E6-1393907906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60604" y="147284"/>
            <a:ext cx="4314573" cy="4314573"/>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Graphic 212">
            <a:extLst>
              <a:ext uri="{FF2B5EF4-FFF2-40B4-BE49-F238E27FC236}">
                <a16:creationId xmlns:a16="http://schemas.microsoft.com/office/drawing/2014/main" xmlns="" id="{4CA0A0B8-0ABD-4C1D-8BDE-4D94C94FDA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8" name="Graphic 212">
            <a:extLst>
              <a:ext uri="{FF2B5EF4-FFF2-40B4-BE49-F238E27FC236}">
                <a16:creationId xmlns:a16="http://schemas.microsoft.com/office/drawing/2014/main" xmlns="" id="{FF2923AC-40BC-4610-B6BD-AECABAF6DF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xmlns="" id="{18A188E6-9899-40AA-9648-7B9BEAF5263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881974" y="1174396"/>
            <a:ext cx="5290997" cy="5290997"/>
            <a:chOff x="1881974" y="1174396"/>
            <a:chExt cx="5290997" cy="5290997"/>
          </a:xfrm>
        </p:grpSpPr>
        <p:sp>
          <p:nvSpPr>
            <p:cNvPr id="71" name="Oval 70">
              <a:extLst>
                <a:ext uri="{FF2B5EF4-FFF2-40B4-BE49-F238E27FC236}">
                  <a16:creationId xmlns:a16="http://schemas.microsoft.com/office/drawing/2014/main" xmlns="" id="{F10D3957-AAB5-4037-A58C-20FF0E226B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B4478242-FDA7-48D1-A53E-3E0EDB2A71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Oval 73">
            <a:extLst>
              <a:ext uri="{FF2B5EF4-FFF2-40B4-BE49-F238E27FC236}">
                <a16:creationId xmlns:a16="http://schemas.microsoft.com/office/drawing/2014/main" xmlns="" id="{F47059C0-3CD3-44C5-9FBC-C5CEA6D94E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ED88EB3-1264-0D92-DCB9-38D4C417BDFA}"/>
              </a:ext>
            </a:extLst>
          </p:cNvPr>
          <p:cNvSpPr>
            <a:spLocks noGrp="1"/>
          </p:cNvSpPr>
          <p:nvPr>
            <p:ph type="title"/>
          </p:nvPr>
        </p:nvSpPr>
        <p:spPr>
          <a:xfrm>
            <a:off x="1523255" y="2684102"/>
            <a:ext cx="5747321" cy="2920764"/>
          </a:xfrm>
        </p:spPr>
        <p:txBody>
          <a:bodyPr vert="horz" lIns="91440" tIns="45720" rIns="91440" bIns="45720" rtlCol="0" anchor="b">
            <a:normAutofit/>
          </a:bodyPr>
          <a:lstStyle/>
          <a:p>
            <a:pPr marL="285750" indent="-285750" algn="ctr"/>
            <a:r>
              <a:rPr lang="en-US" sz="3600" b="1" kern="1200" dirty="0">
                <a:solidFill>
                  <a:schemeClr val="bg1"/>
                </a:solidFill>
                <a:latin typeface="+mj-lt"/>
                <a:ea typeface="+mj-ea"/>
                <a:cs typeface="+mj-cs"/>
              </a:rPr>
              <a:t>Spanning Tree </a:t>
            </a:r>
            <a:r>
              <a:rPr lang="en-US" sz="3600" b="1" dirty="0">
                <a:solidFill>
                  <a:schemeClr val="bg1"/>
                </a:solidFill>
              </a:rPr>
              <a:t>Applications   </a:t>
            </a:r>
            <a:r>
              <a:rPr lang="en-US" sz="3600" b="1" dirty="0">
                <a:ea typeface="Calibri Light"/>
                <a:cs typeface="Calibri Light"/>
              </a:rPr>
              <a:t/>
            </a:r>
            <a:br>
              <a:rPr lang="en-US" sz="3600" b="1" dirty="0">
                <a:ea typeface="Calibri Light"/>
                <a:cs typeface="Calibri Light"/>
              </a:rPr>
            </a:br>
            <a:r>
              <a:rPr lang="en-US" sz="2400" kern="1200" dirty="0">
                <a:solidFill>
                  <a:schemeClr val="bg1"/>
                </a:solidFill>
                <a:latin typeface="+mj-lt"/>
                <a:ea typeface="+mj-ea"/>
                <a:cs typeface="+mj-cs"/>
              </a:rPr>
              <a:t>Computer Network</a:t>
            </a:r>
            <a:r>
              <a:rPr lang="en-US" sz="2400" dirty="0">
                <a:solidFill>
                  <a:schemeClr val="bg1"/>
                </a:solidFill>
              </a:rPr>
              <a:t> Routing</a:t>
            </a:r>
            <a:r>
              <a:rPr lang="en-US" sz="2400" kern="1200" dirty="0">
                <a:solidFill>
                  <a:schemeClr val="bg1"/>
                </a:solidFill>
                <a:latin typeface="+mj-lt"/>
                <a:ea typeface="+mj-ea"/>
                <a:cs typeface="+mj-cs"/>
              </a:rPr>
              <a:t> Protocol</a:t>
            </a:r>
            <a:endParaRPr lang="en-US" sz="2400" kern="1200" dirty="0">
              <a:solidFill>
                <a:schemeClr val="bg1"/>
              </a:solidFill>
              <a:latin typeface="+mj-lt"/>
              <a:ea typeface="Calibri Light"/>
              <a:cs typeface="Calibri Light"/>
            </a:endParaRPr>
          </a:p>
          <a:p>
            <a:pPr algn="ctr"/>
            <a:endParaRPr lang="en-US" sz="3000" kern="1200" dirty="0">
              <a:solidFill>
                <a:schemeClr val="bg1"/>
              </a:solidFill>
              <a:latin typeface="+mj-lt"/>
              <a:ea typeface="+mj-ea"/>
              <a:cs typeface="+mj-cs"/>
            </a:endParaRPr>
          </a:p>
          <a:p>
            <a:pPr algn="ctr"/>
            <a:endParaRPr lang="en-US" sz="3000" kern="1200" dirty="0">
              <a:solidFill>
                <a:schemeClr val="bg1"/>
              </a:solidFill>
              <a:latin typeface="+mj-lt"/>
              <a:ea typeface="+mj-ea"/>
              <a:cs typeface="+mj-cs"/>
            </a:endParaRPr>
          </a:p>
        </p:txBody>
      </p:sp>
      <p:grpSp>
        <p:nvGrpSpPr>
          <p:cNvPr id="76" name="Group 75">
            <a:extLst>
              <a:ext uri="{FF2B5EF4-FFF2-40B4-BE49-F238E27FC236}">
                <a16:creationId xmlns:a16="http://schemas.microsoft.com/office/drawing/2014/main" xmlns="" id="{78A6A50F-EF16-474F-9BD1-2D663EBEA2F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065353"/>
            <a:ext cx="1861854" cy="717514"/>
            <a:chOff x="0" y="1065353"/>
            <a:chExt cx="1861854" cy="717514"/>
          </a:xfrm>
          <a:solidFill>
            <a:schemeClr val="bg1"/>
          </a:solidFill>
        </p:grpSpPr>
        <p:sp>
          <p:nvSpPr>
            <p:cNvPr id="77" name="Freeform: Shape 76">
              <a:extLst>
                <a:ext uri="{FF2B5EF4-FFF2-40B4-BE49-F238E27FC236}">
                  <a16:creationId xmlns:a16="http://schemas.microsoft.com/office/drawing/2014/main" xmlns="" id="{1AA37927-0235-4A56-8680-D7B3671601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8" name="Freeform: Shape 77">
              <a:extLst>
                <a:ext uri="{FF2B5EF4-FFF2-40B4-BE49-F238E27FC236}">
                  <a16:creationId xmlns:a16="http://schemas.microsoft.com/office/drawing/2014/main" xmlns="" id="{0D5F1B50-7A4C-4505-93E5-35FB751467C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pic>
        <p:nvPicPr>
          <p:cNvPr id="7" name="Graphic 6" descr="Deciduous tree">
            <a:extLst>
              <a:ext uri="{FF2B5EF4-FFF2-40B4-BE49-F238E27FC236}">
                <a16:creationId xmlns:a16="http://schemas.microsoft.com/office/drawing/2014/main" xmlns="" id="{CE7DF156-C898-A9D2-BA9E-BEB39DFA41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37500" y="1024180"/>
            <a:ext cx="2560781" cy="2560781"/>
          </a:xfrm>
          <a:prstGeom prst="rect">
            <a:avLst/>
          </a:prstGeom>
        </p:spPr>
      </p:pic>
      <p:grpSp>
        <p:nvGrpSpPr>
          <p:cNvPr id="80" name="Graphic 185">
            <a:extLst>
              <a:ext uri="{FF2B5EF4-FFF2-40B4-BE49-F238E27FC236}">
                <a16:creationId xmlns:a16="http://schemas.microsoft.com/office/drawing/2014/main" xmlns="" id="{4717BE92-F93B-41D0-A644-64F6E524C7D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776418" y="4140693"/>
            <a:ext cx="1054466" cy="469689"/>
            <a:chOff x="9841624" y="4115729"/>
            <a:chExt cx="602169" cy="268223"/>
          </a:xfrm>
          <a:solidFill>
            <a:schemeClr val="bg1"/>
          </a:solidFill>
        </p:grpSpPr>
        <p:sp>
          <p:nvSpPr>
            <p:cNvPr id="81" name="Freeform: Shape 80">
              <a:extLst>
                <a:ext uri="{FF2B5EF4-FFF2-40B4-BE49-F238E27FC236}">
                  <a16:creationId xmlns:a16="http://schemas.microsoft.com/office/drawing/2014/main" xmlns="" id="{5CA26306-9FAA-4D01-957F-3E9B25A257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xmlns="" id="{0A458C4D-E6E4-42CA-BC7C-301BFBAA70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xmlns="" id="{0CDA802E-5743-4261-84A2-D9D8F19A37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xmlns="" id="{8FCFC560-017D-4F70-ADE9-00A770915F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xmlns="" id="{365F55DD-D975-452E-9674-461DBDBDEC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7" name="Oval 86">
            <a:extLst>
              <a:ext uri="{FF2B5EF4-FFF2-40B4-BE49-F238E27FC236}">
                <a16:creationId xmlns:a16="http://schemas.microsoft.com/office/drawing/2014/main" xmlns="" id="{D245B05D-DA60-40E2-8A0A-B078C91D70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85735" y="4917084"/>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Oval 88">
            <a:extLst>
              <a:ext uri="{FF2B5EF4-FFF2-40B4-BE49-F238E27FC236}">
                <a16:creationId xmlns:a16="http://schemas.microsoft.com/office/drawing/2014/main" xmlns="" id="{401FD61C-FC3A-43C0-9641-28B0C1A542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0773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50E4C519-FBE9-4ABE-A8F9-C2CBE32693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Ethernet cables connected to a networking patch">
            <a:extLst>
              <a:ext uri="{FF2B5EF4-FFF2-40B4-BE49-F238E27FC236}">
                <a16:creationId xmlns:a16="http://schemas.microsoft.com/office/drawing/2014/main" xmlns="" id="{C6906EC0-BCC5-1D4A-0945-83FFE1295C7D}"/>
              </a:ext>
            </a:extLst>
          </p:cNvPr>
          <p:cNvPicPr>
            <a:picLocks noChangeAspect="1"/>
          </p:cNvPicPr>
          <p:nvPr/>
        </p:nvPicPr>
        <p:blipFill rotWithShape="1">
          <a:blip r:embed="rId2"/>
          <a:srcRect t="19735" r="-8" b="3602"/>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11" name="Freeform: Shape 10">
            <a:extLst>
              <a:ext uri="{FF2B5EF4-FFF2-40B4-BE49-F238E27FC236}">
                <a16:creationId xmlns:a16="http://schemas.microsoft.com/office/drawing/2014/main" xmlns="" id="{80EC29FB-299E-49F3-8C7B-01199632A3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xmlns="" id="{C29A2522-B27A-45C5-897B-79A1407D1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24DF200B-D8A2-3E2D-F2F9-F5ECDF6146FC}"/>
              </a:ext>
            </a:extLst>
          </p:cNvPr>
          <p:cNvSpPr>
            <a:spLocks noGrp="1"/>
          </p:cNvSpPr>
          <p:nvPr>
            <p:ph type="title"/>
          </p:nvPr>
        </p:nvSpPr>
        <p:spPr>
          <a:xfrm>
            <a:off x="371094" y="1161288"/>
            <a:ext cx="3438144" cy="1239012"/>
          </a:xfrm>
        </p:spPr>
        <p:txBody>
          <a:bodyPr anchor="ctr">
            <a:normAutofit/>
          </a:bodyPr>
          <a:lstStyle/>
          <a:p>
            <a:r>
              <a:rPr lang="en-US" sz="2800"/>
              <a:t>Minimum Spanning tree Applications</a:t>
            </a:r>
          </a:p>
          <a:p>
            <a:endParaRPr lang="en-US" sz="2800">
              <a:ea typeface="Calibri Light"/>
              <a:cs typeface="Calibri Light"/>
            </a:endParaRPr>
          </a:p>
        </p:txBody>
      </p:sp>
      <p:sp>
        <p:nvSpPr>
          <p:cNvPr id="15" name="Rectangle 14">
            <a:extLst>
              <a:ext uri="{FF2B5EF4-FFF2-40B4-BE49-F238E27FC236}">
                <a16:creationId xmlns:a16="http://schemas.microsoft.com/office/drawing/2014/main" xmlns="" id="{98E79BE4-34FE-485A-98A5-92CE8F7C4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xmlns="" id="{9AECF6B1-5E6A-20E7-4117-C679DA4352E5}"/>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b="1" dirty="0">
                <a:ea typeface="+mn-lt"/>
                <a:cs typeface="+mn-lt"/>
              </a:rPr>
              <a:t>To find paths in the map</a:t>
            </a:r>
            <a:endParaRPr lang="en-US" sz="1700" b="1" dirty="0">
              <a:ea typeface="Calibri"/>
              <a:cs typeface="Calibri"/>
            </a:endParaRPr>
          </a:p>
          <a:p>
            <a:r>
              <a:rPr lang="en-US" sz="1700" dirty="0">
                <a:ea typeface="+mn-lt"/>
                <a:cs typeface="+mn-lt"/>
              </a:rPr>
              <a:t>To design networks like telecommunication networks, </a:t>
            </a:r>
            <a:r>
              <a:rPr lang="en-US" sz="1700" b="1" dirty="0">
                <a:ea typeface="+mn-lt"/>
                <a:cs typeface="+mn-lt"/>
              </a:rPr>
              <a:t>water supply networks</a:t>
            </a:r>
            <a:r>
              <a:rPr lang="en-US" sz="1700" dirty="0">
                <a:ea typeface="+mn-lt"/>
                <a:cs typeface="+mn-lt"/>
              </a:rPr>
              <a:t>, and electrical grids.</a:t>
            </a:r>
            <a:endParaRPr lang="en-US" sz="1700" dirty="0"/>
          </a:p>
          <a:p>
            <a:endParaRPr lang="en-US" sz="1700" dirty="0">
              <a:ea typeface="Calibri"/>
              <a:cs typeface="Calibri"/>
            </a:endParaRPr>
          </a:p>
        </p:txBody>
      </p:sp>
    </p:spTree>
    <p:extLst>
      <p:ext uri="{BB962C8B-B14F-4D97-AF65-F5344CB8AC3E}">
        <p14:creationId xmlns:p14="http://schemas.microsoft.com/office/powerpoint/2010/main" val="4151812276"/>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F3E416D2-D994-4F7A-8F62-B28B11BEBA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8" name="Picture 17" descr="Electronics protoboard">
            <a:extLst>
              <a:ext uri="{FF2B5EF4-FFF2-40B4-BE49-F238E27FC236}">
                <a16:creationId xmlns:a16="http://schemas.microsoft.com/office/drawing/2014/main" xmlns="" id="{0CC73977-6202-ABE4-FCD1-E3F80907C5B8}"/>
              </a:ext>
            </a:extLst>
          </p:cNvPr>
          <p:cNvPicPr>
            <a:picLocks noChangeAspect="1"/>
          </p:cNvPicPr>
          <p:nvPr/>
        </p:nvPicPr>
        <p:blipFill rotWithShape="1">
          <a:blip r:embed="rId2"/>
          <a:srcRect t="15582" r="6" b="6"/>
          <a:stretch/>
        </p:blipFill>
        <p:spPr>
          <a:xfrm>
            <a:off x="1524" y="10"/>
            <a:ext cx="12188952" cy="6857990"/>
          </a:xfrm>
          <a:prstGeom prst="rect">
            <a:avLst/>
          </a:prstGeom>
        </p:spPr>
      </p:pic>
      <p:sp>
        <p:nvSpPr>
          <p:cNvPr id="19" name="Freeform: Shape 18">
            <a:extLst>
              <a:ext uri="{FF2B5EF4-FFF2-40B4-BE49-F238E27FC236}">
                <a16:creationId xmlns:a16="http://schemas.microsoft.com/office/drawing/2014/main" xmlns="" id="{FB27C166-470E-467E-9E9E-E235EEF3C0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824691" y="0"/>
            <a:ext cx="7365784" cy="6858000"/>
          </a:xfrm>
          <a:custGeom>
            <a:avLst/>
            <a:gdLst>
              <a:gd name="connsiteX0" fmla="*/ 5742761 w 7365784"/>
              <a:gd name="connsiteY0" fmla="*/ 0 h 6858000"/>
              <a:gd name="connsiteX1" fmla="*/ 3076369 w 7365784"/>
              <a:gd name="connsiteY1" fmla="*/ 0 h 6858000"/>
              <a:gd name="connsiteX2" fmla="*/ 1949196 w 7365784"/>
              <a:gd name="connsiteY2" fmla="*/ 0 h 6858000"/>
              <a:gd name="connsiteX3" fmla="*/ 1583228 w 7365784"/>
              <a:gd name="connsiteY3" fmla="*/ 0 h 6858000"/>
              <a:gd name="connsiteX4" fmla="*/ 1457787 w 7365784"/>
              <a:gd name="connsiteY4" fmla="*/ 0 h 6858000"/>
              <a:gd name="connsiteX5" fmla="*/ 1445578 w 7365784"/>
              <a:gd name="connsiteY5" fmla="*/ 0 h 6858000"/>
              <a:gd name="connsiteX6" fmla="*/ 571708 w 7365784"/>
              <a:gd name="connsiteY6" fmla="*/ 0 h 6858000"/>
              <a:gd name="connsiteX7" fmla="*/ 237757 w 7365784"/>
              <a:gd name="connsiteY7" fmla="*/ 0 h 6858000"/>
              <a:gd name="connsiteX8" fmla="*/ 205161 w 7365784"/>
              <a:gd name="connsiteY8" fmla="*/ 0 h 6858000"/>
              <a:gd name="connsiteX9" fmla="*/ 0 w 7365784"/>
              <a:gd name="connsiteY9" fmla="*/ 0 h 6858000"/>
              <a:gd name="connsiteX10" fmla="*/ 0 w 7365784"/>
              <a:gd name="connsiteY10" fmla="*/ 6858000 h 6858000"/>
              <a:gd name="connsiteX11" fmla="*/ 205161 w 7365784"/>
              <a:gd name="connsiteY11" fmla="*/ 6858000 h 6858000"/>
              <a:gd name="connsiteX12" fmla="*/ 237757 w 7365784"/>
              <a:gd name="connsiteY12" fmla="*/ 6858000 h 6858000"/>
              <a:gd name="connsiteX13" fmla="*/ 571708 w 7365784"/>
              <a:gd name="connsiteY13" fmla="*/ 6858000 h 6858000"/>
              <a:gd name="connsiteX14" fmla="*/ 1274834 w 7365784"/>
              <a:gd name="connsiteY14" fmla="*/ 6858000 h 6858000"/>
              <a:gd name="connsiteX15" fmla="*/ 1445578 w 7365784"/>
              <a:gd name="connsiteY15" fmla="*/ 6858000 h 6858000"/>
              <a:gd name="connsiteX16" fmla="*/ 1457787 w 7365784"/>
              <a:gd name="connsiteY16" fmla="*/ 6858000 h 6858000"/>
              <a:gd name="connsiteX17" fmla="*/ 1949196 w 7365784"/>
              <a:gd name="connsiteY17" fmla="*/ 6858000 h 6858000"/>
              <a:gd name="connsiteX18" fmla="*/ 3076369 w 7365784"/>
              <a:gd name="connsiteY18" fmla="*/ 6858000 h 6858000"/>
              <a:gd name="connsiteX19" fmla="*/ 4863030 w 7365784"/>
              <a:gd name="connsiteY19" fmla="*/ 6858000 h 6858000"/>
              <a:gd name="connsiteX20" fmla="*/ 4974786 w 7365784"/>
              <a:gd name="connsiteY20" fmla="*/ 6780599 h 6858000"/>
              <a:gd name="connsiteX21" fmla="*/ 5491434 w 7365784"/>
              <a:gd name="connsiteY21" fmla="*/ 6374814 h 6858000"/>
              <a:gd name="connsiteX22" fmla="*/ 7365784 w 7365784"/>
              <a:gd name="connsiteY22" fmla="*/ 3621656 h 6858000"/>
              <a:gd name="connsiteX23" fmla="*/ 5764885 w 7365784"/>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65784" h="6858000">
                <a:moveTo>
                  <a:pt x="5742761" y="0"/>
                </a:moveTo>
                <a:lnTo>
                  <a:pt x="3076369" y="0"/>
                </a:lnTo>
                <a:lnTo>
                  <a:pt x="1949196" y="0"/>
                </a:lnTo>
                <a:lnTo>
                  <a:pt x="1583228" y="0"/>
                </a:lnTo>
                <a:lnTo>
                  <a:pt x="1457787" y="0"/>
                </a:lnTo>
                <a:lnTo>
                  <a:pt x="1445578" y="0"/>
                </a:lnTo>
                <a:lnTo>
                  <a:pt x="571708" y="0"/>
                </a:lnTo>
                <a:lnTo>
                  <a:pt x="237757" y="0"/>
                </a:lnTo>
                <a:lnTo>
                  <a:pt x="205161" y="0"/>
                </a:lnTo>
                <a:lnTo>
                  <a:pt x="0" y="0"/>
                </a:lnTo>
                <a:lnTo>
                  <a:pt x="0" y="6858000"/>
                </a:lnTo>
                <a:lnTo>
                  <a:pt x="205161" y="6858000"/>
                </a:lnTo>
                <a:lnTo>
                  <a:pt x="237757" y="6858000"/>
                </a:lnTo>
                <a:lnTo>
                  <a:pt x="571708" y="6858000"/>
                </a:lnTo>
                <a:lnTo>
                  <a:pt x="1274834" y="6858000"/>
                </a:lnTo>
                <a:lnTo>
                  <a:pt x="1445578" y="6858000"/>
                </a:lnTo>
                <a:lnTo>
                  <a:pt x="1457787" y="6858000"/>
                </a:lnTo>
                <a:lnTo>
                  <a:pt x="1949196" y="6858000"/>
                </a:lnTo>
                <a:lnTo>
                  <a:pt x="3076369" y="6858000"/>
                </a:lnTo>
                <a:lnTo>
                  <a:pt x="4863030" y="6858000"/>
                </a:lnTo>
                <a:lnTo>
                  <a:pt x="4974786" y="6780599"/>
                </a:lnTo>
                <a:cubicBezTo>
                  <a:pt x="5148604" y="6653108"/>
                  <a:pt x="5319231" y="6515397"/>
                  <a:pt x="5491434" y="6374814"/>
                </a:cubicBezTo>
                <a:cubicBezTo>
                  <a:pt x="6437059" y="5602839"/>
                  <a:pt x="7365784" y="4969131"/>
                  <a:pt x="7365784" y="3621656"/>
                </a:cubicBezTo>
                <a:cubicBezTo>
                  <a:pt x="7365784" y="2093192"/>
                  <a:pt x="6792048" y="754641"/>
                  <a:pt x="576488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xmlns="" id="{673636C8-1392-483A-8A7A-CA259E806C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983671" y="0"/>
            <a:ext cx="7208329" cy="6858000"/>
          </a:xfrm>
          <a:custGeom>
            <a:avLst/>
            <a:gdLst>
              <a:gd name="connsiteX0" fmla="*/ 5585306 w 7208329"/>
              <a:gd name="connsiteY0" fmla="*/ 0 h 6858000"/>
              <a:gd name="connsiteX1" fmla="*/ 2918914 w 7208329"/>
              <a:gd name="connsiteY1" fmla="*/ 0 h 6858000"/>
              <a:gd name="connsiteX2" fmla="*/ 1592911 w 7208329"/>
              <a:gd name="connsiteY2" fmla="*/ 0 h 6858000"/>
              <a:gd name="connsiteX3" fmla="*/ 1425773 w 7208329"/>
              <a:gd name="connsiteY3" fmla="*/ 0 h 6858000"/>
              <a:gd name="connsiteX4" fmla="*/ 1300332 w 7208329"/>
              <a:gd name="connsiteY4" fmla="*/ 0 h 6858000"/>
              <a:gd name="connsiteX5" fmla="*/ 1288123 w 7208329"/>
              <a:gd name="connsiteY5" fmla="*/ 0 h 6858000"/>
              <a:gd name="connsiteX6" fmla="*/ 414253 w 7208329"/>
              <a:gd name="connsiteY6" fmla="*/ 0 h 6858000"/>
              <a:gd name="connsiteX7" fmla="*/ 80302 w 7208329"/>
              <a:gd name="connsiteY7" fmla="*/ 0 h 6858000"/>
              <a:gd name="connsiteX8" fmla="*/ 47706 w 7208329"/>
              <a:gd name="connsiteY8" fmla="*/ 0 h 6858000"/>
              <a:gd name="connsiteX9" fmla="*/ 0 w 7208329"/>
              <a:gd name="connsiteY9" fmla="*/ 0 h 6858000"/>
              <a:gd name="connsiteX10" fmla="*/ 0 w 7208329"/>
              <a:gd name="connsiteY10" fmla="*/ 6858000 h 6858000"/>
              <a:gd name="connsiteX11" fmla="*/ 47706 w 7208329"/>
              <a:gd name="connsiteY11" fmla="*/ 6858000 h 6858000"/>
              <a:gd name="connsiteX12" fmla="*/ 80302 w 7208329"/>
              <a:gd name="connsiteY12" fmla="*/ 6858000 h 6858000"/>
              <a:gd name="connsiteX13" fmla="*/ 414253 w 7208329"/>
              <a:gd name="connsiteY13" fmla="*/ 6858000 h 6858000"/>
              <a:gd name="connsiteX14" fmla="*/ 1117379 w 7208329"/>
              <a:gd name="connsiteY14" fmla="*/ 6858000 h 6858000"/>
              <a:gd name="connsiteX15" fmla="*/ 1288123 w 7208329"/>
              <a:gd name="connsiteY15" fmla="*/ 6858000 h 6858000"/>
              <a:gd name="connsiteX16" fmla="*/ 1300332 w 7208329"/>
              <a:gd name="connsiteY16" fmla="*/ 6858000 h 6858000"/>
              <a:gd name="connsiteX17" fmla="*/ 1592911 w 7208329"/>
              <a:gd name="connsiteY17" fmla="*/ 6858000 h 6858000"/>
              <a:gd name="connsiteX18" fmla="*/ 2918914 w 7208329"/>
              <a:gd name="connsiteY18" fmla="*/ 6858000 h 6858000"/>
              <a:gd name="connsiteX19" fmla="*/ 4705575 w 7208329"/>
              <a:gd name="connsiteY19" fmla="*/ 6858000 h 6858000"/>
              <a:gd name="connsiteX20" fmla="*/ 4817331 w 7208329"/>
              <a:gd name="connsiteY20" fmla="*/ 6780599 h 6858000"/>
              <a:gd name="connsiteX21" fmla="*/ 5333979 w 7208329"/>
              <a:gd name="connsiteY21" fmla="*/ 6374814 h 6858000"/>
              <a:gd name="connsiteX22" fmla="*/ 7208329 w 7208329"/>
              <a:gd name="connsiteY22" fmla="*/ 3621656 h 6858000"/>
              <a:gd name="connsiteX23" fmla="*/ 5607430 w 7208329"/>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08329" h="6858000">
                <a:moveTo>
                  <a:pt x="5585306" y="0"/>
                </a:moveTo>
                <a:lnTo>
                  <a:pt x="2918914" y="0"/>
                </a:lnTo>
                <a:lnTo>
                  <a:pt x="1592911" y="0"/>
                </a:lnTo>
                <a:lnTo>
                  <a:pt x="1425773" y="0"/>
                </a:lnTo>
                <a:lnTo>
                  <a:pt x="1300332" y="0"/>
                </a:lnTo>
                <a:lnTo>
                  <a:pt x="1288123" y="0"/>
                </a:lnTo>
                <a:lnTo>
                  <a:pt x="414253" y="0"/>
                </a:lnTo>
                <a:lnTo>
                  <a:pt x="80302" y="0"/>
                </a:lnTo>
                <a:lnTo>
                  <a:pt x="47706" y="0"/>
                </a:lnTo>
                <a:lnTo>
                  <a:pt x="0" y="0"/>
                </a:lnTo>
                <a:lnTo>
                  <a:pt x="0" y="6858000"/>
                </a:lnTo>
                <a:lnTo>
                  <a:pt x="47706" y="6858000"/>
                </a:lnTo>
                <a:lnTo>
                  <a:pt x="80302" y="6858000"/>
                </a:lnTo>
                <a:lnTo>
                  <a:pt x="414253" y="6858000"/>
                </a:lnTo>
                <a:lnTo>
                  <a:pt x="1117379" y="6858000"/>
                </a:lnTo>
                <a:lnTo>
                  <a:pt x="1288123" y="6858000"/>
                </a:lnTo>
                <a:lnTo>
                  <a:pt x="1300332" y="6858000"/>
                </a:lnTo>
                <a:lnTo>
                  <a:pt x="1592911" y="6858000"/>
                </a:lnTo>
                <a:lnTo>
                  <a:pt x="2918914" y="6858000"/>
                </a:lnTo>
                <a:lnTo>
                  <a:pt x="4705575" y="6858000"/>
                </a:lnTo>
                <a:lnTo>
                  <a:pt x="4817331" y="6780599"/>
                </a:lnTo>
                <a:cubicBezTo>
                  <a:pt x="4991149" y="6653108"/>
                  <a:pt x="5161776" y="6515397"/>
                  <a:pt x="5333979" y="6374814"/>
                </a:cubicBezTo>
                <a:cubicBezTo>
                  <a:pt x="6279604" y="5602839"/>
                  <a:pt x="7208329" y="4969131"/>
                  <a:pt x="7208329" y="3621656"/>
                </a:cubicBezTo>
                <a:cubicBezTo>
                  <a:pt x="7208329" y="2093192"/>
                  <a:pt x="6634593" y="754641"/>
                  <a:pt x="5607430"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xmlns="" id="{7539A79B-DFBA-4781-B0DE-4044B07226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61139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xmlns="" id="{E698DA4E-11B7-8C4E-CABD-169ABC5224DE}"/>
              </a:ext>
            </a:extLst>
          </p:cNvPr>
          <p:cNvSpPr>
            <a:spLocks noGrp="1"/>
          </p:cNvSpPr>
          <p:nvPr>
            <p:ph type="title"/>
          </p:nvPr>
        </p:nvSpPr>
        <p:spPr>
          <a:xfrm>
            <a:off x="5970897" y="1346268"/>
            <a:ext cx="5568285" cy="2809475"/>
          </a:xfrm>
        </p:spPr>
        <p:txBody>
          <a:bodyPr vert="horz" lIns="91440" tIns="45720" rIns="91440" bIns="45720" rtlCol="0" anchor="b">
            <a:normAutofit/>
          </a:bodyPr>
          <a:lstStyle/>
          <a:p>
            <a:r>
              <a:rPr lang="en-US" sz="6000"/>
              <a:t>Strongly Connected Components</a:t>
            </a:r>
          </a:p>
        </p:txBody>
      </p:sp>
    </p:spTree>
    <p:extLst>
      <p:ext uri="{BB962C8B-B14F-4D97-AF65-F5344CB8AC3E}">
        <p14:creationId xmlns:p14="http://schemas.microsoft.com/office/powerpoint/2010/main" val="103964495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xmlns="" id="{D2B783EE-0239-4717-BBEA-8C9EAC61C8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1810B64-551A-4F15-3BA3-BC5140F01885}"/>
              </a:ext>
            </a:extLst>
          </p:cNvPr>
          <p:cNvSpPr>
            <a:spLocks noGrp="1"/>
          </p:cNvSpPr>
          <p:nvPr>
            <p:ph type="title"/>
          </p:nvPr>
        </p:nvSpPr>
        <p:spPr>
          <a:xfrm>
            <a:off x="838201" y="345810"/>
            <a:ext cx="5120561" cy="1325563"/>
          </a:xfrm>
        </p:spPr>
        <p:txBody>
          <a:bodyPr>
            <a:normAutofit/>
          </a:bodyPr>
          <a:lstStyle/>
          <a:p>
            <a:pPr marL="742950" indent="-742950">
              <a:buAutoNum type="arabicPeriod"/>
            </a:pPr>
            <a:r>
              <a:rPr lang="en-US">
                <a:ea typeface="Calibri Light"/>
                <a:cs typeface="Calibri Light"/>
              </a:rPr>
              <a:t>Graph Data Structures</a:t>
            </a:r>
          </a:p>
        </p:txBody>
      </p:sp>
      <p:sp>
        <p:nvSpPr>
          <p:cNvPr id="3" name="Content Placeholder 2">
            <a:extLst>
              <a:ext uri="{FF2B5EF4-FFF2-40B4-BE49-F238E27FC236}">
                <a16:creationId xmlns:a16="http://schemas.microsoft.com/office/drawing/2014/main" xmlns="" id="{0BE85F00-0008-712C-C173-901345983AD8}"/>
              </a:ext>
            </a:extLst>
          </p:cNvPr>
          <p:cNvSpPr>
            <a:spLocks noGrp="1"/>
          </p:cNvSpPr>
          <p:nvPr>
            <p:ph idx="1"/>
          </p:nvPr>
        </p:nvSpPr>
        <p:spPr>
          <a:xfrm>
            <a:off x="838201" y="1825625"/>
            <a:ext cx="5092194" cy="4351338"/>
          </a:xfrm>
        </p:spPr>
        <p:txBody>
          <a:bodyPr vert="horz" lIns="91440" tIns="45720" rIns="91440" bIns="45720" rtlCol="0">
            <a:normAutofit/>
          </a:bodyPr>
          <a:lstStyle/>
          <a:p>
            <a:r>
              <a:rPr lang="en-US" sz="2200" dirty="0">
                <a:ea typeface="+mn-lt"/>
                <a:cs typeface="+mn-lt"/>
              </a:rPr>
              <a:t>Collection of nodes that have data and are connected to other nodes by edges.</a:t>
            </a:r>
            <a:endParaRPr lang="en-US" sz="2200" dirty="0"/>
          </a:p>
          <a:p>
            <a:r>
              <a:rPr lang="en-US" sz="2200" dirty="0">
                <a:ea typeface="+mn-lt"/>
                <a:cs typeface="+mn-lt"/>
              </a:rPr>
              <a:t>Ex: On </a:t>
            </a:r>
            <a:r>
              <a:rPr lang="en-US" sz="2200" dirty="0" err="1">
                <a:ea typeface="+mn-lt"/>
                <a:cs typeface="+mn-lt"/>
              </a:rPr>
              <a:t>facebook</a:t>
            </a:r>
            <a:r>
              <a:rPr lang="en-US" sz="2200" dirty="0">
                <a:ea typeface="+mn-lt"/>
                <a:cs typeface="+mn-lt"/>
              </a:rPr>
              <a:t>, everything is a node. That includes User, Photo, Album, Event, Group, Page, Comment, Story, Video, Link, </a:t>
            </a:r>
            <a:r>
              <a:rPr lang="en-US" sz="2200" b="1" dirty="0">
                <a:ea typeface="+mn-lt"/>
                <a:cs typeface="+mn-lt"/>
              </a:rPr>
              <a:t>Note...anything that has data is a node(data containing entity).</a:t>
            </a:r>
            <a:endParaRPr lang="en-US" sz="2200" b="1" dirty="0">
              <a:ea typeface="Calibri"/>
              <a:cs typeface="Calibri"/>
            </a:endParaRPr>
          </a:p>
          <a:p>
            <a:r>
              <a:rPr lang="en-US" sz="2200" dirty="0">
                <a:ea typeface="+mn-lt"/>
                <a:cs typeface="+mn-lt"/>
              </a:rPr>
              <a:t>Every </a:t>
            </a:r>
            <a:r>
              <a:rPr lang="en-US" sz="2200" b="1" dirty="0">
                <a:ea typeface="+mn-lt"/>
                <a:cs typeface="+mn-lt"/>
              </a:rPr>
              <a:t>relationship </a:t>
            </a:r>
            <a:r>
              <a:rPr lang="en-US" sz="2200" dirty="0">
                <a:ea typeface="+mn-lt"/>
                <a:cs typeface="+mn-lt"/>
              </a:rPr>
              <a:t>is an edge from one node to another. Whether you post a photo, join a group, like a page, etc., a new edge is created for that relationship.</a:t>
            </a:r>
            <a:endParaRPr lang="en-US" sz="2200" dirty="0"/>
          </a:p>
        </p:txBody>
      </p:sp>
      <p:sp>
        <p:nvSpPr>
          <p:cNvPr id="34" name="Oval 33">
            <a:extLst>
              <a:ext uri="{FF2B5EF4-FFF2-40B4-BE49-F238E27FC236}">
                <a16:creationId xmlns:a16="http://schemas.microsoft.com/office/drawing/2014/main" xmlns="" id="{A7B99495-F43F-4D80-A44F-2CB4764EB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Graph">
            <a:extLst>
              <a:ext uri="{FF2B5EF4-FFF2-40B4-BE49-F238E27FC236}">
                <a16:creationId xmlns:a16="http://schemas.microsoft.com/office/drawing/2014/main" xmlns="" id="{D415D957-61DF-7540-118C-AEC6F90E1AF3}"/>
              </a:ext>
            </a:extLst>
          </p:cNvPr>
          <p:cNvPicPr>
            <a:picLocks noChangeAspect="1"/>
          </p:cNvPicPr>
          <p:nvPr/>
        </p:nvPicPr>
        <p:blipFill rotWithShape="1">
          <a:blip r:embed="rId2"/>
          <a:srcRect l="9872" r="25199"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6" name="Arc 35">
            <a:extLst>
              <a:ext uri="{FF2B5EF4-FFF2-40B4-BE49-F238E27FC236}">
                <a16:creationId xmlns:a16="http://schemas.microsoft.com/office/drawing/2014/main" xmlns="" id="{70BEB1E7-2F88-40BC-B73D-42E5B6F80B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graph data structure explained using facebook's example. Users, groups, pages, events, etc. are represented as nodes and their relationships - friend, joining a group, liking a page are represented as links between nodes">
            <a:extLst>
              <a:ext uri="{FF2B5EF4-FFF2-40B4-BE49-F238E27FC236}">
                <a16:creationId xmlns:a16="http://schemas.microsoft.com/office/drawing/2014/main" xmlns="" id="{E9ED0AE6-FC9A-30F4-6666-52E3D169357C}"/>
              </a:ext>
            </a:extLst>
          </p:cNvPr>
          <p:cNvPicPr>
            <a:picLocks noChangeAspect="1"/>
          </p:cNvPicPr>
          <p:nvPr/>
        </p:nvPicPr>
        <p:blipFill rotWithShape="1">
          <a:blip r:embed="rId3"/>
          <a:srcRect l="21854" r="2169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637144650"/>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3537F25-0CF3-8EC0-91F6-A35C21D65596}"/>
              </a:ext>
            </a:extLst>
          </p:cNvPr>
          <p:cNvSpPr>
            <a:spLocks noGrp="1"/>
          </p:cNvSpPr>
          <p:nvPr>
            <p:ph type="title"/>
          </p:nvPr>
        </p:nvSpPr>
        <p:spPr>
          <a:xfrm>
            <a:off x="6734650" y="637763"/>
            <a:ext cx="4310698" cy="1627274"/>
          </a:xfrm>
        </p:spPr>
        <p:txBody>
          <a:bodyPr anchor="t">
            <a:normAutofit/>
          </a:bodyPr>
          <a:lstStyle/>
          <a:p>
            <a:r>
              <a:rPr lang="en-US" sz="3700"/>
              <a:t>3. Strongly Connected Components</a:t>
            </a:r>
          </a:p>
          <a:p>
            <a:endParaRPr lang="en-US" sz="3700">
              <a:ea typeface="Calibri Light"/>
              <a:cs typeface="Calibri Light"/>
            </a:endParaRPr>
          </a:p>
        </p:txBody>
      </p:sp>
      <p:sp>
        <p:nvSpPr>
          <p:cNvPr id="18" name="Rectangle 17">
            <a:extLst>
              <a:ext uri="{FF2B5EF4-FFF2-40B4-BE49-F238E27FC236}">
                <a16:creationId xmlns:a16="http://schemas.microsoft.com/office/drawing/2014/main" xmlns="" id="{450D3AD2-FA80-415F-A9CE-54D884561C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34650" y="226704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rongly connected components">
            <a:extLst>
              <a:ext uri="{FF2B5EF4-FFF2-40B4-BE49-F238E27FC236}">
                <a16:creationId xmlns:a16="http://schemas.microsoft.com/office/drawing/2014/main" xmlns="" id="{4787F2D4-4669-FF50-F1A0-9F4B8B03053D}"/>
              </a:ext>
            </a:extLst>
          </p:cNvPr>
          <p:cNvPicPr>
            <a:picLocks noChangeAspect="1"/>
          </p:cNvPicPr>
          <p:nvPr/>
        </p:nvPicPr>
        <p:blipFill>
          <a:blip r:embed="rId2"/>
          <a:stretch>
            <a:fillRect/>
          </a:stretch>
        </p:blipFill>
        <p:spPr>
          <a:xfrm>
            <a:off x="1155547" y="1631948"/>
            <a:ext cx="4284407" cy="1713762"/>
          </a:xfrm>
          <a:prstGeom prst="rect">
            <a:avLst/>
          </a:prstGeom>
        </p:spPr>
      </p:pic>
      <p:pic>
        <p:nvPicPr>
          <p:cNvPr id="5" name="Picture 4" descr="A picture of an electromagnetic radiation">
            <a:extLst>
              <a:ext uri="{FF2B5EF4-FFF2-40B4-BE49-F238E27FC236}">
                <a16:creationId xmlns:a16="http://schemas.microsoft.com/office/drawing/2014/main" xmlns="" id="{EFA9F71C-E04A-D320-00B5-727D72E68CFC}"/>
              </a:ext>
            </a:extLst>
          </p:cNvPr>
          <p:cNvPicPr>
            <a:picLocks noChangeAspect="1"/>
          </p:cNvPicPr>
          <p:nvPr/>
        </p:nvPicPr>
        <p:blipFill rotWithShape="1">
          <a:blip r:embed="rId3"/>
          <a:srcRect l="14721" r="15175" b="-4"/>
          <a:stretch/>
        </p:blipFill>
        <p:spPr>
          <a:xfrm>
            <a:off x="1881102" y="3506581"/>
            <a:ext cx="2833290" cy="2707949"/>
          </a:xfrm>
          <a:prstGeom prst="rect">
            <a:avLst/>
          </a:prstGeom>
        </p:spPr>
      </p:pic>
      <p:sp>
        <p:nvSpPr>
          <p:cNvPr id="3" name="Content Placeholder 2">
            <a:extLst>
              <a:ext uri="{FF2B5EF4-FFF2-40B4-BE49-F238E27FC236}">
                <a16:creationId xmlns:a16="http://schemas.microsoft.com/office/drawing/2014/main" xmlns="" id="{FC393601-79D3-DB47-E8C4-582AC9338E82}"/>
              </a:ext>
            </a:extLst>
          </p:cNvPr>
          <p:cNvSpPr>
            <a:spLocks noGrp="1"/>
          </p:cNvSpPr>
          <p:nvPr>
            <p:ph idx="1"/>
          </p:nvPr>
        </p:nvSpPr>
        <p:spPr>
          <a:xfrm>
            <a:off x="6734641" y="2474804"/>
            <a:ext cx="4310702" cy="3739724"/>
          </a:xfrm>
        </p:spPr>
        <p:txBody>
          <a:bodyPr vert="horz" lIns="91440" tIns="45720" rIns="91440" bIns="45720" rtlCol="0">
            <a:normAutofit/>
          </a:bodyPr>
          <a:lstStyle/>
          <a:p>
            <a:r>
              <a:rPr lang="en-US" sz="2000" dirty="0">
                <a:ea typeface="+mn-lt"/>
                <a:cs typeface="+mn-lt"/>
              </a:rPr>
              <a:t>A strongly connected component is the portion of a directed graph in which there is a path from each vertex to another vertex. </a:t>
            </a:r>
            <a:r>
              <a:rPr lang="en-US" sz="2000" b="1" dirty="0">
                <a:ea typeface="+mn-lt"/>
                <a:cs typeface="+mn-lt"/>
              </a:rPr>
              <a:t>It is applicable only on</a:t>
            </a:r>
            <a:r>
              <a:rPr lang="en-US" sz="2000" dirty="0">
                <a:ea typeface="+mn-lt"/>
                <a:cs typeface="+mn-lt"/>
              </a:rPr>
              <a:t> </a:t>
            </a:r>
            <a:r>
              <a:rPr lang="en-US" sz="2000" b="1" dirty="0">
                <a:ea typeface="+mn-lt"/>
                <a:cs typeface="+mn-lt"/>
              </a:rPr>
              <a:t>a directed graph</a:t>
            </a:r>
            <a:r>
              <a:rPr lang="en-US" sz="2000" dirty="0">
                <a:ea typeface="+mn-lt"/>
                <a:cs typeface="+mn-lt"/>
              </a:rPr>
              <a:t>.</a:t>
            </a:r>
            <a:endParaRPr lang="en-US" sz="2000" dirty="0">
              <a:ea typeface="Calibri" panose="020F0502020204030204"/>
              <a:cs typeface="Calibri" panose="020F0502020204030204"/>
            </a:endParaRPr>
          </a:p>
          <a:p>
            <a:r>
              <a:rPr lang="en-US" sz="2000" dirty="0">
                <a:ea typeface="+mn-lt"/>
                <a:cs typeface="+mn-lt"/>
              </a:rPr>
              <a:t>For example:</a:t>
            </a:r>
            <a:endParaRPr lang="en-US" sz="2000" dirty="0"/>
          </a:p>
          <a:p>
            <a:r>
              <a:rPr lang="en-US" sz="2000" dirty="0">
                <a:ea typeface="+mn-lt"/>
                <a:cs typeface="+mn-lt"/>
              </a:rPr>
              <a:t>Let us take the graph.</a:t>
            </a:r>
            <a:endParaRPr lang="en-US" sz="2000" dirty="0"/>
          </a:p>
          <a:p>
            <a:endParaRPr lang="en-US" sz="2000" dirty="0">
              <a:ea typeface="Calibri"/>
              <a:cs typeface="Calibri"/>
            </a:endParaRPr>
          </a:p>
        </p:txBody>
      </p:sp>
    </p:spTree>
    <p:extLst>
      <p:ext uri="{BB962C8B-B14F-4D97-AF65-F5344CB8AC3E}">
        <p14:creationId xmlns:p14="http://schemas.microsoft.com/office/powerpoint/2010/main" val="3359795741"/>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181FC64-B306-4821-98E2-780662EFC4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xmlns="" id="{020BBEAA-4ABF-1E1E-2C4F-4099DA116A57}"/>
              </a:ext>
            </a:extLst>
          </p:cNvPr>
          <p:cNvSpPr>
            <a:spLocks noGrp="1"/>
          </p:cNvSpPr>
          <p:nvPr>
            <p:ph type="title"/>
          </p:nvPr>
        </p:nvSpPr>
        <p:spPr>
          <a:xfrm>
            <a:off x="417576" y="2369479"/>
            <a:ext cx="5893783" cy="1639888"/>
          </a:xfrm>
        </p:spPr>
        <p:txBody>
          <a:bodyPr anchor="b">
            <a:normAutofit/>
          </a:bodyPr>
          <a:lstStyle/>
          <a:p>
            <a:r>
              <a:rPr lang="en-US" sz="2400">
                <a:ea typeface="+mj-lt"/>
                <a:cs typeface="+mj-lt"/>
              </a:rPr>
              <a:t>The strongly connected components of the above graph are:</a:t>
            </a:r>
            <a:endParaRPr lang="en-US" sz="2400">
              <a:ea typeface="Calibri Light"/>
              <a:cs typeface="Calibri Light"/>
            </a:endParaRPr>
          </a:p>
        </p:txBody>
      </p:sp>
      <p:pic>
        <p:nvPicPr>
          <p:cNvPr id="4" name="Content Placeholder 3" descr="Strongly connected components">
            <a:extLst>
              <a:ext uri="{FF2B5EF4-FFF2-40B4-BE49-F238E27FC236}">
                <a16:creationId xmlns:a16="http://schemas.microsoft.com/office/drawing/2014/main" xmlns="" id="{F2940775-B60C-DBC8-78C7-2A46CFFCFF46}"/>
              </a:ext>
            </a:extLst>
          </p:cNvPr>
          <p:cNvPicPr>
            <a:picLocks noGrp="1" noChangeAspect="1"/>
          </p:cNvPicPr>
          <p:nvPr>
            <p:ph idx="1"/>
          </p:nvPr>
        </p:nvPicPr>
        <p:blipFill>
          <a:blip r:embed="rId3"/>
          <a:stretch>
            <a:fillRect/>
          </a:stretch>
        </p:blipFill>
        <p:spPr>
          <a:xfrm>
            <a:off x="288117" y="3957221"/>
            <a:ext cx="6167317" cy="2979462"/>
          </a:xfrm>
        </p:spPr>
      </p:pic>
      <p:sp>
        <p:nvSpPr>
          <p:cNvPr id="11" name="Freeform: Shape 10">
            <a:extLst>
              <a:ext uri="{FF2B5EF4-FFF2-40B4-BE49-F238E27FC236}">
                <a16:creationId xmlns:a16="http://schemas.microsoft.com/office/drawing/2014/main" xmlns="" id="{7D0B7289-120F-44DC-9769-2E096993B1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xmlns="" id="{158468AF-8ABA-4771-9770-C8C79C0E61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Molecular glass structure">
            <a:extLst>
              <a:ext uri="{FF2B5EF4-FFF2-40B4-BE49-F238E27FC236}">
                <a16:creationId xmlns:a16="http://schemas.microsoft.com/office/drawing/2014/main" xmlns="" id="{641A3FAB-F4C9-1BD0-C21C-71B0A6BDBB9E}"/>
              </a:ext>
            </a:extLst>
          </p:cNvPr>
          <p:cNvPicPr>
            <a:picLocks noChangeAspect="1"/>
          </p:cNvPicPr>
          <p:nvPr/>
        </p:nvPicPr>
        <p:blipFill rotWithShape="1">
          <a:blip r:embed="rId4"/>
          <a:srcRect l="34065" r="23235" b="-2"/>
          <a:stretch/>
        </p:blipFill>
        <p:spPr>
          <a:xfrm>
            <a:off x="6986049" y="10"/>
            <a:ext cx="5205951" cy="6857990"/>
          </a:xfrm>
          <a:custGeom>
            <a:avLst/>
            <a:gdLst/>
            <a:ahLst/>
            <a:cxnLst/>
            <a:rect l="l" t="t" r="r" b="b"/>
            <a:pathLst>
              <a:path w="5205951" h="6858000">
                <a:moveTo>
                  <a:pt x="1623023" y="0"/>
                </a:moveTo>
                <a:lnTo>
                  <a:pt x="2716256" y="0"/>
                </a:lnTo>
                <a:lnTo>
                  <a:pt x="3496422" y="0"/>
                </a:lnTo>
                <a:lnTo>
                  <a:pt x="5205951" y="0"/>
                </a:lnTo>
                <a:lnTo>
                  <a:pt x="5205951"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5" name="Freeform: Shape 14">
            <a:extLst>
              <a:ext uri="{FF2B5EF4-FFF2-40B4-BE49-F238E27FC236}">
                <a16:creationId xmlns:a16="http://schemas.microsoft.com/office/drawing/2014/main" xmlns="" id="{430FFA19-9577-4BA8-B103-A75613F3FA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986049" y="0"/>
            <a:ext cx="2680522" cy="6858000"/>
          </a:xfrm>
          <a:custGeom>
            <a:avLst/>
            <a:gdLst>
              <a:gd name="connsiteX0" fmla="*/ 1057499 w 2680522"/>
              <a:gd name="connsiteY0" fmla="*/ 0 h 6858000"/>
              <a:gd name="connsiteX1" fmla="*/ 879731 w 2680522"/>
              <a:gd name="connsiteY1" fmla="*/ 0 h 6858000"/>
              <a:gd name="connsiteX2" fmla="*/ 901855 w 2680522"/>
              <a:gd name="connsiteY2" fmla="*/ 14997 h 6858000"/>
              <a:gd name="connsiteX3" fmla="*/ 2502754 w 2680522"/>
              <a:gd name="connsiteY3" fmla="*/ 3621656 h 6858000"/>
              <a:gd name="connsiteX4" fmla="*/ 628404 w 2680522"/>
              <a:gd name="connsiteY4" fmla="*/ 6374814 h 6858000"/>
              <a:gd name="connsiteX5" fmla="*/ 111756 w 2680522"/>
              <a:gd name="connsiteY5" fmla="*/ 6780599 h 6858000"/>
              <a:gd name="connsiteX6" fmla="*/ 0 w 2680522"/>
              <a:gd name="connsiteY6" fmla="*/ 6858000 h 6858000"/>
              <a:gd name="connsiteX7" fmla="*/ 177768 w 2680522"/>
              <a:gd name="connsiteY7" fmla="*/ 6858000 h 6858000"/>
              <a:gd name="connsiteX8" fmla="*/ 289524 w 2680522"/>
              <a:gd name="connsiteY8" fmla="*/ 6780599 h 6858000"/>
              <a:gd name="connsiteX9" fmla="*/ 806172 w 2680522"/>
              <a:gd name="connsiteY9" fmla="*/ 6374814 h 6858000"/>
              <a:gd name="connsiteX10" fmla="*/ 2680522 w 2680522"/>
              <a:gd name="connsiteY10" fmla="*/ 3621656 h 6858000"/>
              <a:gd name="connsiteX11" fmla="*/ 1079623 w 2680522"/>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522" h="6858000">
                <a:moveTo>
                  <a:pt x="1057499" y="0"/>
                </a:moveTo>
                <a:lnTo>
                  <a:pt x="879731" y="0"/>
                </a:lnTo>
                <a:lnTo>
                  <a:pt x="901855" y="14997"/>
                </a:lnTo>
                <a:cubicBezTo>
                  <a:pt x="1929018" y="754641"/>
                  <a:pt x="2502754" y="2093192"/>
                  <a:pt x="2502754" y="3621656"/>
                </a:cubicBezTo>
                <a:cubicBezTo>
                  <a:pt x="2502754" y="4969131"/>
                  <a:pt x="1574029" y="5602839"/>
                  <a:pt x="628404" y="6374814"/>
                </a:cubicBezTo>
                <a:cubicBezTo>
                  <a:pt x="456201" y="6515397"/>
                  <a:pt x="285574" y="6653108"/>
                  <a:pt x="111756" y="6780599"/>
                </a:cubicBezTo>
                <a:lnTo>
                  <a:pt x="0" y="6858000"/>
                </a:lnTo>
                <a:lnTo>
                  <a:pt x="177768" y="6858000"/>
                </a:lnTo>
                <a:lnTo>
                  <a:pt x="289524" y="6780599"/>
                </a:lnTo>
                <a:cubicBezTo>
                  <a:pt x="463342" y="6653108"/>
                  <a:pt x="633969" y="6515397"/>
                  <a:pt x="806172" y="6374814"/>
                </a:cubicBezTo>
                <a:cubicBezTo>
                  <a:pt x="1751797" y="5602839"/>
                  <a:pt x="2680522" y="4969131"/>
                  <a:pt x="2680522" y="3621656"/>
                </a:cubicBezTo>
                <a:cubicBezTo>
                  <a:pt x="2680522" y="2093192"/>
                  <a:pt x="2106786" y="754641"/>
                  <a:pt x="1079623"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strongly connected components">
            <a:extLst>
              <a:ext uri="{FF2B5EF4-FFF2-40B4-BE49-F238E27FC236}">
                <a16:creationId xmlns:a16="http://schemas.microsoft.com/office/drawing/2014/main" xmlns="" id="{A49B4426-3871-1A99-5BAD-DF95739FB4C1}"/>
              </a:ext>
            </a:extLst>
          </p:cNvPr>
          <p:cNvPicPr>
            <a:picLocks noChangeAspect="1"/>
          </p:cNvPicPr>
          <p:nvPr/>
        </p:nvPicPr>
        <p:blipFill>
          <a:blip r:embed="rId5"/>
          <a:stretch>
            <a:fillRect/>
          </a:stretch>
        </p:blipFill>
        <p:spPr>
          <a:xfrm>
            <a:off x="120377" y="582401"/>
            <a:ext cx="6282859" cy="2518894"/>
          </a:xfrm>
          <a:prstGeom prst="rect">
            <a:avLst/>
          </a:prstGeom>
        </p:spPr>
      </p:pic>
    </p:spTree>
    <p:extLst>
      <p:ext uri="{BB962C8B-B14F-4D97-AF65-F5344CB8AC3E}">
        <p14:creationId xmlns:p14="http://schemas.microsoft.com/office/powerpoint/2010/main" val="1143930807"/>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0AE3AD-5F54-545E-900D-2AB1D9243D9F}"/>
              </a:ext>
            </a:extLst>
          </p:cNvPr>
          <p:cNvSpPr>
            <a:spLocks noGrp="1"/>
          </p:cNvSpPr>
          <p:nvPr>
            <p:ph type="title"/>
          </p:nvPr>
        </p:nvSpPr>
        <p:spPr>
          <a:xfrm>
            <a:off x="5868557" y="1138036"/>
            <a:ext cx="5444382" cy="1402470"/>
          </a:xfrm>
        </p:spPr>
        <p:txBody>
          <a:bodyPr anchor="t">
            <a:normAutofit/>
          </a:bodyPr>
          <a:lstStyle/>
          <a:p>
            <a:r>
              <a:rPr lang="en-US" sz="3200">
                <a:latin typeface="Calibri"/>
                <a:ea typeface="Calibri"/>
                <a:cs typeface="Calibri"/>
              </a:rPr>
              <a:t>Strongly Connected Components Applications</a:t>
            </a:r>
            <a:endParaRPr lang="en-US" sz="3200"/>
          </a:p>
        </p:txBody>
      </p:sp>
      <p:pic>
        <p:nvPicPr>
          <p:cNvPr id="5" name="Picture 4" descr="Person pointing on a map">
            <a:extLst>
              <a:ext uri="{FF2B5EF4-FFF2-40B4-BE49-F238E27FC236}">
                <a16:creationId xmlns:a16="http://schemas.microsoft.com/office/drawing/2014/main" xmlns="" id="{F6DD9C37-ED31-8774-9EEB-B61F4BD57AA7}"/>
              </a:ext>
            </a:extLst>
          </p:cNvPr>
          <p:cNvPicPr>
            <a:picLocks noChangeAspect="1"/>
          </p:cNvPicPr>
          <p:nvPr/>
        </p:nvPicPr>
        <p:blipFill rotWithShape="1">
          <a:blip r:embed="rId2"/>
          <a:srcRect l="19542" r="30394" b="-3"/>
          <a:stretch/>
        </p:blipFill>
        <p:spPr>
          <a:xfrm>
            <a:off x="-1" y="13865"/>
            <a:ext cx="5151179" cy="6857990"/>
          </a:xfrm>
          <a:prstGeom prst="rect">
            <a:avLst/>
          </a:prstGeom>
        </p:spPr>
      </p:pic>
      <p:cxnSp>
        <p:nvCxnSpPr>
          <p:cNvPr id="9" name="Straight Connector 8">
            <a:extLst>
              <a:ext uri="{FF2B5EF4-FFF2-40B4-BE49-F238E27FC236}">
                <a16:creationId xmlns:a16="http://schemas.microsoft.com/office/drawing/2014/main" xmlns="" id="{1503BFE4-729B-D9D0-C17B-501E6AF112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0ED40E5C-70F4-B5C4-5A75-0CD58E443CE8}"/>
              </a:ext>
            </a:extLst>
          </p:cNvPr>
          <p:cNvSpPr>
            <a:spLocks noGrp="1"/>
          </p:cNvSpPr>
          <p:nvPr>
            <p:ph idx="1"/>
          </p:nvPr>
        </p:nvSpPr>
        <p:spPr>
          <a:xfrm>
            <a:off x="5868557" y="2551176"/>
            <a:ext cx="5444382" cy="3591207"/>
          </a:xfrm>
        </p:spPr>
        <p:txBody>
          <a:bodyPr vert="horz" lIns="91440" tIns="45720" rIns="91440" bIns="45720" rtlCol="0">
            <a:normAutofit/>
          </a:bodyPr>
          <a:lstStyle/>
          <a:p>
            <a:endParaRPr lang="en-US" sz="2000" b="1" dirty="0">
              <a:ea typeface="Calibri" panose="020F0502020204030204"/>
              <a:cs typeface="Calibri" panose="020F0502020204030204"/>
            </a:endParaRPr>
          </a:p>
          <a:p>
            <a:r>
              <a:rPr lang="en-US" sz="2000" b="1" dirty="0">
                <a:ea typeface="+mn-lt"/>
                <a:cs typeface="+mn-lt"/>
              </a:rPr>
              <a:t>Maps</a:t>
            </a:r>
            <a:endParaRPr lang="en-US" sz="2000" b="1" dirty="0"/>
          </a:p>
          <a:p>
            <a:pPr marL="0" indent="0">
              <a:buNone/>
            </a:pPr>
            <a:endParaRPr lang="en-US" sz="2000" b="1" dirty="0">
              <a:ea typeface="Calibri"/>
              <a:cs typeface="Calibri"/>
            </a:endParaRPr>
          </a:p>
        </p:txBody>
      </p:sp>
    </p:spTree>
    <p:extLst>
      <p:ext uri="{BB962C8B-B14F-4D97-AF65-F5344CB8AC3E}">
        <p14:creationId xmlns:p14="http://schemas.microsoft.com/office/powerpoint/2010/main" val="1842053411"/>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xmlns="" id="{929FB479-FB23-D67C-F36F-450CD6C220FE}"/>
              </a:ext>
            </a:extLst>
          </p:cNvPr>
          <p:cNvPicPr>
            <a:picLocks noChangeAspect="1"/>
          </p:cNvPicPr>
          <p:nvPr/>
        </p:nvPicPr>
        <p:blipFill rotWithShape="1">
          <a:blip r:embed="rId3">
            <a:alphaModFix/>
          </a:blip>
          <a:srcRect r="-2" b="-2"/>
          <a:stretch/>
        </p:blipFill>
        <p:spPr>
          <a:xfrm>
            <a:off x="20" y="10"/>
            <a:ext cx="12191979" cy="6857990"/>
          </a:xfrm>
          <a:prstGeom prst="rect">
            <a:avLst/>
          </a:prstGeom>
        </p:spPr>
      </p:pic>
      <p:sp>
        <p:nvSpPr>
          <p:cNvPr id="9" name="Rectangle 8">
            <a:extLst>
              <a:ext uri="{FF2B5EF4-FFF2-40B4-BE49-F238E27FC236}">
                <a16:creationId xmlns:a16="http://schemas.microsoft.com/office/drawing/2014/main" xmlns="" id="{EB0222B5-B739-82A9-5CCC-C5585AE12A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3D33FED-8CB1-6273-0200-7DF759D0689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4. Adjacency Matrix</a:t>
            </a:r>
          </a:p>
          <a:p>
            <a:endParaRPr lang="en-US" sz="4000">
              <a:solidFill>
                <a:srgbClr val="FFFFFF"/>
              </a:solidFill>
            </a:endParaRPr>
          </a:p>
        </p:txBody>
      </p:sp>
      <p:sp>
        <p:nvSpPr>
          <p:cNvPr id="11" name="Rectangle 10">
            <a:extLst>
              <a:ext uri="{FF2B5EF4-FFF2-40B4-BE49-F238E27FC236}">
                <a16:creationId xmlns:a16="http://schemas.microsoft.com/office/drawing/2014/main" xmlns="" id="{5BE23E75-E7E9-4D9F-6D25-5512363F86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xmlns="" id="{61B115DB-65EB-3FC3-7284-CFDF4ADC60B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921837"/>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450D3AD2-FA80-415F-A9CE-54D884561C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39414"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BE42C89E-D658-8C5E-B973-E21B4D4E48F5}"/>
              </a:ext>
            </a:extLst>
          </p:cNvPr>
          <p:cNvSpPr>
            <a:spLocks noGrp="1"/>
          </p:cNvSpPr>
          <p:nvPr>
            <p:ph idx="1"/>
          </p:nvPr>
        </p:nvSpPr>
        <p:spPr>
          <a:xfrm>
            <a:off x="6291948" y="793772"/>
            <a:ext cx="5759542" cy="2621346"/>
          </a:xfrm>
        </p:spPr>
        <p:txBody>
          <a:bodyPr vert="horz" lIns="91440" tIns="45720" rIns="91440" bIns="45720" rtlCol="0" anchor="t">
            <a:noAutofit/>
          </a:bodyPr>
          <a:lstStyle/>
          <a:p>
            <a:pPr algn="just"/>
            <a:r>
              <a:rPr lang="en-US" sz="2400" dirty="0">
                <a:ea typeface="+mn-lt"/>
                <a:cs typeface="+mn-lt"/>
              </a:rPr>
              <a:t>Matrix bases representation by </a:t>
            </a:r>
            <a:r>
              <a:rPr lang="en-US" sz="2400" err="1">
                <a:ea typeface="+mn-lt"/>
                <a:cs typeface="+mn-lt"/>
              </a:rPr>
              <a:t>booleans</a:t>
            </a:r>
            <a:r>
              <a:rPr lang="en-US" sz="2400" dirty="0">
                <a:ea typeface="+mn-lt"/>
                <a:cs typeface="+mn-lt"/>
              </a:rPr>
              <a:t> (0's and 1's). </a:t>
            </a:r>
            <a:endParaRPr lang="en-US" sz="2400">
              <a:ea typeface="+mn-lt"/>
              <a:cs typeface="+mn-lt"/>
            </a:endParaRPr>
          </a:p>
          <a:p>
            <a:pPr algn="just"/>
            <a:r>
              <a:rPr lang="en-US" sz="2400" dirty="0">
                <a:ea typeface="+mn-lt"/>
                <a:cs typeface="+mn-lt"/>
              </a:rPr>
              <a:t>A finite graph can be represented in the form of a square matrix.</a:t>
            </a:r>
            <a:r>
              <a:rPr lang="en-US" sz="2400" dirty="0"/>
              <a:t/>
            </a:r>
            <a:br>
              <a:rPr lang="en-US" sz="2400" dirty="0"/>
            </a:br>
            <a:endParaRPr lang="en-US" sz="2400" dirty="0">
              <a:ea typeface="Calibri" panose="020F0502020204030204"/>
              <a:cs typeface="Calibri" panose="020F0502020204030204"/>
            </a:endParaRPr>
          </a:p>
        </p:txBody>
      </p:sp>
      <p:pic>
        <p:nvPicPr>
          <p:cNvPr id="4" name="Picture 3" descr="An undirected graph">
            <a:extLst>
              <a:ext uri="{FF2B5EF4-FFF2-40B4-BE49-F238E27FC236}">
                <a16:creationId xmlns:a16="http://schemas.microsoft.com/office/drawing/2014/main" xmlns="" id="{3DDBC71B-1A4C-D79B-A5EC-409038269441}"/>
              </a:ext>
            </a:extLst>
          </p:cNvPr>
          <p:cNvPicPr>
            <a:picLocks noChangeAspect="1"/>
          </p:cNvPicPr>
          <p:nvPr/>
        </p:nvPicPr>
        <p:blipFill>
          <a:blip r:embed="rId3"/>
          <a:stretch>
            <a:fillRect/>
          </a:stretch>
        </p:blipFill>
        <p:spPr>
          <a:xfrm>
            <a:off x="1155557" y="2631774"/>
            <a:ext cx="3579308" cy="3579308"/>
          </a:xfrm>
          <a:prstGeom prst="rect">
            <a:avLst/>
          </a:prstGeom>
        </p:spPr>
      </p:pic>
      <p:pic>
        <p:nvPicPr>
          <p:cNvPr id="5" name="Picture 4" descr="Matrix representation of the graph">
            <a:extLst>
              <a:ext uri="{FF2B5EF4-FFF2-40B4-BE49-F238E27FC236}">
                <a16:creationId xmlns:a16="http://schemas.microsoft.com/office/drawing/2014/main" xmlns="" id="{76DD4C52-3770-40A8-6F67-E7604AB645A0}"/>
              </a:ext>
            </a:extLst>
          </p:cNvPr>
          <p:cNvPicPr>
            <a:picLocks noChangeAspect="1"/>
          </p:cNvPicPr>
          <p:nvPr/>
        </p:nvPicPr>
        <p:blipFill>
          <a:blip r:embed="rId4"/>
          <a:stretch>
            <a:fillRect/>
          </a:stretch>
        </p:blipFill>
        <p:spPr>
          <a:xfrm>
            <a:off x="6734394" y="2991208"/>
            <a:ext cx="4261075" cy="3579303"/>
          </a:xfrm>
          <a:prstGeom prst="rect">
            <a:avLst/>
          </a:prstGeom>
        </p:spPr>
      </p:pic>
    </p:spTree>
    <p:extLst>
      <p:ext uri="{BB962C8B-B14F-4D97-AF65-F5344CB8AC3E}">
        <p14:creationId xmlns:p14="http://schemas.microsoft.com/office/powerpoint/2010/main" val="1766156503"/>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659FDB4-FCBE-4A89-B46D-43D4FA5446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xmlns="" id="{C6EAF90C-26BF-5281-BBF7-DDD5E2AE8991}"/>
              </a:ext>
            </a:extLst>
          </p:cNvPr>
          <p:cNvSpPr>
            <a:spLocks noGrp="1"/>
          </p:cNvSpPr>
          <p:nvPr>
            <p:ph type="title"/>
          </p:nvPr>
        </p:nvSpPr>
        <p:spPr>
          <a:xfrm>
            <a:off x="479394" y="1070800"/>
            <a:ext cx="3939688" cy="5583126"/>
          </a:xfrm>
        </p:spPr>
        <p:txBody>
          <a:bodyPr>
            <a:normAutofit/>
          </a:bodyPr>
          <a:lstStyle/>
          <a:p>
            <a:pPr algn="r"/>
            <a:r>
              <a:rPr lang="en-US" sz="6800" b="1" dirty="0"/>
              <a:t>Pros of Adjacency Matrix</a:t>
            </a:r>
          </a:p>
          <a:p>
            <a:pPr algn="r"/>
            <a:endParaRPr lang="en-US" sz="6800" b="1" dirty="0">
              <a:ea typeface="Calibri Light"/>
              <a:cs typeface="Calibri Light"/>
            </a:endParaRPr>
          </a:p>
        </p:txBody>
      </p:sp>
      <p:cxnSp>
        <p:nvCxnSpPr>
          <p:cNvPr id="11" name="Straight Connector 10">
            <a:extLst>
              <a:ext uri="{FF2B5EF4-FFF2-40B4-BE49-F238E27FC236}">
                <a16:creationId xmlns:a16="http://schemas.microsoft.com/office/drawing/2014/main" xmlns="" id="{C8F51B3F-8331-4E4A-AE96-D47B1006EEA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xmlns="" id="{6A02C838-2945-B782-FF64-05E9EDBB7B9C}"/>
              </a:ext>
            </a:extLst>
          </p:cNvPr>
          <p:cNvGraphicFramePr>
            <a:graphicFrameLocks noGrp="1"/>
          </p:cNvGraphicFramePr>
          <p:nvPr>
            <p:ph idx="1"/>
            <p:extLst>
              <p:ext uri="{D42A27DB-BD31-4B8C-83A1-F6EECF244321}">
                <p14:modId xmlns:p14="http://schemas.microsoft.com/office/powerpoint/2010/main" val="44738858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0992195"/>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659FDB4-FCBE-4A89-B46D-43D4FA5446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xmlns="" id="{960B68A2-C386-3681-F401-A54814683D77}"/>
              </a:ext>
            </a:extLst>
          </p:cNvPr>
          <p:cNvSpPr>
            <a:spLocks noGrp="1"/>
          </p:cNvSpPr>
          <p:nvPr>
            <p:ph type="title"/>
          </p:nvPr>
        </p:nvSpPr>
        <p:spPr>
          <a:xfrm>
            <a:off x="479394" y="1070800"/>
            <a:ext cx="3939688" cy="5583126"/>
          </a:xfrm>
        </p:spPr>
        <p:txBody>
          <a:bodyPr>
            <a:normAutofit/>
          </a:bodyPr>
          <a:lstStyle/>
          <a:p>
            <a:pPr algn="r"/>
            <a:r>
              <a:rPr lang="en-US" sz="6800" b="1" dirty="0">
                <a:ea typeface="Calibri Light"/>
                <a:cs typeface="Calibri Light"/>
              </a:rPr>
              <a:t>Cons of Adjacency Matrix</a:t>
            </a:r>
            <a:endParaRPr lang="en-US" sz="6800" dirty="0"/>
          </a:p>
        </p:txBody>
      </p:sp>
      <p:cxnSp>
        <p:nvCxnSpPr>
          <p:cNvPr id="11" name="Straight Connector 10">
            <a:extLst>
              <a:ext uri="{FF2B5EF4-FFF2-40B4-BE49-F238E27FC236}">
                <a16:creationId xmlns:a16="http://schemas.microsoft.com/office/drawing/2014/main" xmlns="" id="{C8F51B3F-8331-4E4A-AE96-D47B1006EEA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xmlns="" id="{DC888BA4-4F02-96C8-84B4-DC0F7B001EDB}"/>
              </a:ext>
            </a:extLst>
          </p:cNvPr>
          <p:cNvGraphicFramePr>
            <a:graphicFrameLocks noGrp="1"/>
          </p:cNvGraphicFramePr>
          <p:nvPr>
            <p:ph idx="1"/>
            <p:extLst>
              <p:ext uri="{D42A27DB-BD31-4B8C-83A1-F6EECF244321}">
                <p14:modId xmlns:p14="http://schemas.microsoft.com/office/powerpoint/2010/main" val="18587788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4531184"/>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8181FC64-B306-4821-98E2-780662EFC4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Colourful pins linked with threads">
            <a:extLst>
              <a:ext uri="{FF2B5EF4-FFF2-40B4-BE49-F238E27FC236}">
                <a16:creationId xmlns:a16="http://schemas.microsoft.com/office/drawing/2014/main" xmlns="" id="{0DB17AA0-5FA9-6C59-E4CA-D6E0C8DC8BBD}"/>
              </a:ext>
            </a:extLst>
          </p:cNvPr>
          <p:cNvPicPr>
            <a:picLocks noChangeAspect="1"/>
          </p:cNvPicPr>
          <p:nvPr/>
        </p:nvPicPr>
        <p:blipFill rotWithShape="1">
          <a:blip r:embed="rId2"/>
          <a:srcRect l="3682" r="7" b="7"/>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xmlns="" id="{5871FC61-DD4E-47D4-81FD-8A7E7D12B3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Freeform: Shape 12">
            <a:extLst>
              <a:ext uri="{FF2B5EF4-FFF2-40B4-BE49-F238E27FC236}">
                <a16:creationId xmlns:a16="http://schemas.microsoft.com/office/drawing/2014/main" xmlns="" id="{F9EC3F91-A75C-4F74-867E-E4C28C135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xmlns="" id="{829A1E2C-5AC8-40FC-99E9-832069D397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xmlns="" id="{04B528A1-593E-B870-58D9-007EFB296A28}"/>
              </a:ext>
            </a:extLst>
          </p:cNvPr>
          <p:cNvSpPr>
            <a:spLocks noGrp="1"/>
          </p:cNvSpPr>
          <p:nvPr>
            <p:ph type="title"/>
          </p:nvPr>
        </p:nvSpPr>
        <p:spPr>
          <a:xfrm>
            <a:off x="8046720" y="1045597"/>
            <a:ext cx="3633746" cy="1588422"/>
          </a:xfrm>
        </p:spPr>
        <p:txBody>
          <a:bodyPr anchor="b">
            <a:normAutofit/>
          </a:bodyPr>
          <a:lstStyle/>
          <a:p>
            <a:r>
              <a:rPr lang="en-US" sz="3600"/>
              <a:t>Adjacency Matrix Applications</a:t>
            </a:r>
          </a:p>
          <a:p>
            <a:endParaRPr lang="en-US" sz="3600">
              <a:ea typeface="Calibri Light"/>
              <a:cs typeface="Calibri Light"/>
            </a:endParaRPr>
          </a:p>
        </p:txBody>
      </p:sp>
      <p:sp>
        <p:nvSpPr>
          <p:cNvPr id="3" name="Content Placeholder 2">
            <a:extLst>
              <a:ext uri="{FF2B5EF4-FFF2-40B4-BE49-F238E27FC236}">
                <a16:creationId xmlns:a16="http://schemas.microsoft.com/office/drawing/2014/main" xmlns="" id="{64200558-23D7-2B2D-4417-E84338288C07}"/>
              </a:ext>
            </a:extLst>
          </p:cNvPr>
          <p:cNvSpPr>
            <a:spLocks noGrp="1"/>
          </p:cNvSpPr>
          <p:nvPr>
            <p:ph idx="1"/>
          </p:nvPr>
        </p:nvSpPr>
        <p:spPr>
          <a:xfrm>
            <a:off x="8046719" y="2722729"/>
            <a:ext cx="3633747" cy="2700062"/>
          </a:xfrm>
        </p:spPr>
        <p:txBody>
          <a:bodyPr vert="horz" lIns="91440" tIns="45720" rIns="91440" bIns="45720" rtlCol="0">
            <a:normAutofit/>
          </a:bodyPr>
          <a:lstStyle/>
          <a:p>
            <a:r>
              <a:rPr lang="en-US" sz="2000" dirty="0">
                <a:ea typeface="+mn-lt"/>
                <a:cs typeface="+mn-lt"/>
              </a:rPr>
              <a:t>Creating routing table in networks</a:t>
            </a:r>
            <a:endParaRPr lang="en-US" sz="2000" dirty="0">
              <a:ea typeface="Calibri" panose="020F0502020204030204"/>
              <a:cs typeface="Calibri" panose="020F0502020204030204"/>
            </a:endParaRPr>
          </a:p>
          <a:p>
            <a:r>
              <a:rPr lang="en-US" sz="2000" dirty="0">
                <a:ea typeface="+mn-lt"/>
                <a:cs typeface="+mn-lt"/>
              </a:rPr>
              <a:t>Image processing and computer vision.</a:t>
            </a:r>
          </a:p>
          <a:p>
            <a:pPr marL="0" indent="0">
              <a:buNone/>
            </a:pPr>
            <a:endParaRPr lang="en-US" sz="2000" dirty="0">
              <a:ea typeface="Calibri"/>
              <a:cs typeface="Calibri"/>
            </a:endParaRPr>
          </a:p>
        </p:txBody>
      </p:sp>
    </p:spTree>
    <p:extLst>
      <p:ext uri="{BB962C8B-B14F-4D97-AF65-F5344CB8AC3E}">
        <p14:creationId xmlns:p14="http://schemas.microsoft.com/office/powerpoint/2010/main" val="3495346443"/>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8181FC64-B306-4821-98E2-780662EFC4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3" name="Picture 22" descr="A page in a planner">
            <a:extLst>
              <a:ext uri="{FF2B5EF4-FFF2-40B4-BE49-F238E27FC236}">
                <a16:creationId xmlns:a16="http://schemas.microsoft.com/office/drawing/2014/main" xmlns="" id="{06A049ED-5BD3-F0EB-D990-88CC72E7BE48}"/>
              </a:ext>
            </a:extLst>
          </p:cNvPr>
          <p:cNvPicPr>
            <a:picLocks noChangeAspect="1"/>
          </p:cNvPicPr>
          <p:nvPr/>
        </p:nvPicPr>
        <p:blipFill rotWithShape="1">
          <a:blip r:embed="rId3"/>
          <a:srcRect r="3325" b="-3"/>
          <a:stretch/>
        </p:blipFill>
        <p:spPr>
          <a:xfrm>
            <a:off x="20" y="10"/>
            <a:ext cx="9947062" cy="6857990"/>
          </a:xfrm>
          <a:prstGeom prst="rect">
            <a:avLst/>
          </a:prstGeom>
        </p:spPr>
      </p:pic>
      <p:sp>
        <p:nvSpPr>
          <p:cNvPr id="24" name="Freeform: Shape 23">
            <a:extLst>
              <a:ext uri="{FF2B5EF4-FFF2-40B4-BE49-F238E27FC236}">
                <a16:creationId xmlns:a16="http://schemas.microsoft.com/office/drawing/2014/main" xmlns="" id="{5871FC61-DD4E-47D4-81FD-8A7E7D12B3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Freeform: Shape 24">
            <a:extLst>
              <a:ext uri="{FF2B5EF4-FFF2-40B4-BE49-F238E27FC236}">
                <a16:creationId xmlns:a16="http://schemas.microsoft.com/office/drawing/2014/main" xmlns="" id="{F9EC3F91-A75C-4F74-867E-E4C28C135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6" name="Freeform: Shape 25">
            <a:extLst>
              <a:ext uri="{FF2B5EF4-FFF2-40B4-BE49-F238E27FC236}">
                <a16:creationId xmlns:a16="http://schemas.microsoft.com/office/drawing/2014/main" xmlns="" id="{829A1E2C-5AC8-40FC-99E9-832069D397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xmlns="" id="{F3A87584-D836-6417-EBCB-B215BC94592C}"/>
              </a:ext>
            </a:extLst>
          </p:cNvPr>
          <p:cNvSpPr>
            <a:spLocks noGrp="1"/>
          </p:cNvSpPr>
          <p:nvPr>
            <p:ph type="title"/>
          </p:nvPr>
        </p:nvSpPr>
        <p:spPr>
          <a:xfrm>
            <a:off x="8046720" y="1045597"/>
            <a:ext cx="3633746" cy="1588422"/>
          </a:xfrm>
        </p:spPr>
        <p:txBody>
          <a:bodyPr anchor="b">
            <a:normAutofit/>
          </a:bodyPr>
          <a:lstStyle/>
          <a:p>
            <a:r>
              <a:rPr lang="en-US" sz="3600"/>
              <a:t>5. Adjacency List</a:t>
            </a:r>
          </a:p>
          <a:p>
            <a:endParaRPr lang="en-US" sz="3600">
              <a:ea typeface="Calibri Light"/>
              <a:cs typeface="Calibri Light"/>
            </a:endParaRPr>
          </a:p>
        </p:txBody>
      </p:sp>
    </p:spTree>
    <p:extLst>
      <p:ext uri="{BB962C8B-B14F-4D97-AF65-F5344CB8AC3E}">
        <p14:creationId xmlns:p14="http://schemas.microsoft.com/office/powerpoint/2010/main" val="1315558337"/>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AC14302F-E955-47D0-A56B-D1D1A6953B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9274"/>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5" descr="A graph">
            <a:extLst>
              <a:ext uri="{FF2B5EF4-FFF2-40B4-BE49-F238E27FC236}">
                <a16:creationId xmlns:a16="http://schemas.microsoft.com/office/drawing/2014/main" xmlns="" id="{D1CC8692-E412-9D2D-6DE8-7BBC8BA5A54F}"/>
              </a:ext>
            </a:extLst>
          </p:cNvPr>
          <p:cNvPicPr>
            <a:picLocks noChangeAspect="1"/>
          </p:cNvPicPr>
          <p:nvPr/>
        </p:nvPicPr>
        <p:blipFill rotWithShape="1">
          <a:blip r:embed="rId2"/>
          <a:srcRect r="-2" b="4375"/>
          <a:stretch/>
        </p:blipFill>
        <p:spPr>
          <a:xfrm>
            <a:off x="6789867" y="1692322"/>
            <a:ext cx="5402133" cy="5165678"/>
          </a:xfrm>
          <a:custGeom>
            <a:avLst/>
            <a:gdLst/>
            <a:ahLst/>
            <a:cxnLst/>
            <a:rect l="l" t="t" r="r" b="b"/>
            <a:pathLst>
              <a:path w="5402133" h="5165678">
                <a:moveTo>
                  <a:pt x="2812927" y="1440"/>
                </a:moveTo>
                <a:cubicBezTo>
                  <a:pt x="3216071" y="15614"/>
                  <a:pt x="3630042" y="134807"/>
                  <a:pt x="4037270" y="375717"/>
                </a:cubicBezTo>
                <a:cubicBezTo>
                  <a:pt x="4594813" y="705550"/>
                  <a:pt x="5056993" y="1211855"/>
                  <a:pt x="5368640" y="1793672"/>
                </a:cubicBezTo>
                <a:lnTo>
                  <a:pt x="5402133" y="1862092"/>
                </a:lnTo>
                <a:lnTo>
                  <a:pt x="5402133" y="4881964"/>
                </a:lnTo>
                <a:lnTo>
                  <a:pt x="5379568" y="4917542"/>
                </a:lnTo>
                <a:cubicBezTo>
                  <a:pt x="5316078" y="5006511"/>
                  <a:pt x="5247510" y="5082019"/>
                  <a:pt x="5174491" y="5147896"/>
                </a:cubicBezTo>
                <a:lnTo>
                  <a:pt x="5152707" y="5165678"/>
                </a:lnTo>
                <a:lnTo>
                  <a:pt x="988281" y="5165678"/>
                </a:lnTo>
                <a:lnTo>
                  <a:pt x="843329" y="4952722"/>
                </a:lnTo>
                <a:cubicBezTo>
                  <a:pt x="690694" y="4698327"/>
                  <a:pt x="575628" y="4416873"/>
                  <a:pt x="460568" y="4126926"/>
                </a:cubicBezTo>
                <a:cubicBezTo>
                  <a:pt x="123581" y="3277767"/>
                  <a:pt x="-251710" y="2522457"/>
                  <a:pt x="227664" y="1671690"/>
                </a:cubicBezTo>
                <a:cubicBezTo>
                  <a:pt x="823144" y="614859"/>
                  <a:pt x="1782674" y="-34782"/>
                  <a:pt x="2812927" y="1440"/>
                </a:cubicBezTo>
                <a:close/>
              </a:path>
            </a:pathLst>
          </a:custGeom>
        </p:spPr>
      </p:pic>
      <p:sp>
        <p:nvSpPr>
          <p:cNvPr id="36" name="Freeform: Shape 35">
            <a:extLst>
              <a:ext uri="{FF2B5EF4-FFF2-40B4-BE49-F238E27FC236}">
                <a16:creationId xmlns:a16="http://schemas.microsoft.com/office/drawing/2014/main" xmlns="" id="{7D14A5F1-1B02-4DB3-A8A6-C786570F5F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9867" y="1692322"/>
            <a:ext cx="5402133" cy="5165678"/>
          </a:xfrm>
          <a:custGeom>
            <a:avLst/>
            <a:gdLst>
              <a:gd name="connsiteX0" fmla="*/ 5402133 w 5402133"/>
              <a:gd name="connsiteY0" fmla="*/ 4440887 h 5165678"/>
              <a:gd name="connsiteX1" fmla="*/ 5402133 w 5402133"/>
              <a:gd name="connsiteY1" fmla="*/ 4881964 h 5165678"/>
              <a:gd name="connsiteX2" fmla="*/ 5379567 w 5402133"/>
              <a:gd name="connsiteY2" fmla="*/ 4917542 h 5165678"/>
              <a:gd name="connsiteX3" fmla="*/ 5174491 w 5402133"/>
              <a:gd name="connsiteY3" fmla="*/ 5147896 h 5165678"/>
              <a:gd name="connsiteX4" fmla="*/ 5152707 w 5402133"/>
              <a:gd name="connsiteY4" fmla="*/ 5165678 h 5165678"/>
              <a:gd name="connsiteX5" fmla="*/ 4802606 w 5402133"/>
              <a:gd name="connsiteY5" fmla="*/ 5165678 h 5165678"/>
              <a:gd name="connsiteX6" fmla="*/ 4920652 w 5402133"/>
              <a:gd name="connsiteY6" fmla="*/ 5087351 h 5165678"/>
              <a:gd name="connsiteX7" fmla="*/ 5302817 w 5402133"/>
              <a:gd name="connsiteY7" fmla="*/ 4648067 h 5165678"/>
              <a:gd name="connsiteX8" fmla="*/ 2812927 w 5402133"/>
              <a:gd name="connsiteY8" fmla="*/ 1440 h 5165678"/>
              <a:gd name="connsiteX9" fmla="*/ 4037270 w 5402133"/>
              <a:gd name="connsiteY9" fmla="*/ 375717 h 5165678"/>
              <a:gd name="connsiteX10" fmla="*/ 5368639 w 5402133"/>
              <a:gd name="connsiteY10" fmla="*/ 1793672 h 5165678"/>
              <a:gd name="connsiteX11" fmla="*/ 5402133 w 5402133"/>
              <a:gd name="connsiteY11" fmla="*/ 1862092 h 5165678"/>
              <a:gd name="connsiteX12" fmla="*/ 5402133 w 5402133"/>
              <a:gd name="connsiteY12" fmla="*/ 2281954 h 5165678"/>
              <a:gd name="connsiteX13" fmla="*/ 5323278 w 5402133"/>
              <a:gd name="connsiteY13" fmla="*/ 2080684 h 5165678"/>
              <a:gd name="connsiteX14" fmla="*/ 3963926 w 5402133"/>
              <a:gd name="connsiteY14" fmla="*/ 506410 h 5165678"/>
              <a:gd name="connsiteX15" fmla="*/ 2820504 w 5402133"/>
              <a:gd name="connsiteY15" fmla="*/ 153933 h 5165678"/>
              <a:gd name="connsiteX16" fmla="*/ 406110 w 5402133"/>
              <a:gd name="connsiteY16" fmla="*/ 1726902 h 5165678"/>
              <a:gd name="connsiteX17" fmla="*/ 623621 w 5402133"/>
              <a:gd name="connsiteY17" fmla="*/ 4039138 h 5165678"/>
              <a:gd name="connsiteX18" fmla="*/ 1136626 w 5402133"/>
              <a:gd name="connsiteY18" fmla="*/ 5047273 h 5165678"/>
              <a:gd name="connsiteX19" fmla="*/ 1238969 w 5402133"/>
              <a:gd name="connsiteY19" fmla="*/ 5165678 h 5165678"/>
              <a:gd name="connsiteX20" fmla="*/ 988281 w 5402133"/>
              <a:gd name="connsiteY20" fmla="*/ 5165678 h 5165678"/>
              <a:gd name="connsiteX21" fmla="*/ 843329 w 5402133"/>
              <a:gd name="connsiteY21" fmla="*/ 4952722 h 5165678"/>
              <a:gd name="connsiteX22" fmla="*/ 460568 w 5402133"/>
              <a:gd name="connsiteY22" fmla="*/ 4126926 h 5165678"/>
              <a:gd name="connsiteX23" fmla="*/ 227664 w 5402133"/>
              <a:gd name="connsiteY23" fmla="*/ 1671690 h 5165678"/>
              <a:gd name="connsiteX24" fmla="*/ 2812927 w 5402133"/>
              <a:gd name="connsiteY24" fmla="*/ 1440 h 51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02133" h="5165678">
                <a:moveTo>
                  <a:pt x="5402133" y="4440887"/>
                </a:moveTo>
                <a:lnTo>
                  <a:pt x="5402133" y="4881964"/>
                </a:lnTo>
                <a:lnTo>
                  <a:pt x="5379567" y="4917542"/>
                </a:lnTo>
                <a:cubicBezTo>
                  <a:pt x="5316078" y="5006511"/>
                  <a:pt x="5247510" y="5082019"/>
                  <a:pt x="5174491" y="5147896"/>
                </a:cubicBezTo>
                <a:lnTo>
                  <a:pt x="5152707" y="5165678"/>
                </a:lnTo>
                <a:lnTo>
                  <a:pt x="4802606" y="5165678"/>
                </a:lnTo>
                <a:lnTo>
                  <a:pt x="4920652" y="5087351"/>
                </a:lnTo>
                <a:cubicBezTo>
                  <a:pt x="5065055" y="4979608"/>
                  <a:pt x="5194007" y="4842799"/>
                  <a:pt x="5302817" y="4648067"/>
                </a:cubicBezTo>
                <a:close/>
                <a:moveTo>
                  <a:pt x="2812927" y="1440"/>
                </a:moveTo>
                <a:cubicBezTo>
                  <a:pt x="3216071" y="15614"/>
                  <a:pt x="3630042" y="134807"/>
                  <a:pt x="4037270" y="375717"/>
                </a:cubicBezTo>
                <a:cubicBezTo>
                  <a:pt x="4594813" y="705550"/>
                  <a:pt x="5056993" y="1211855"/>
                  <a:pt x="5368639" y="1793672"/>
                </a:cubicBezTo>
                <a:lnTo>
                  <a:pt x="5402133" y="1862092"/>
                </a:lnTo>
                <a:lnTo>
                  <a:pt x="5402133" y="2281954"/>
                </a:lnTo>
                <a:lnTo>
                  <a:pt x="5323278" y="2080684"/>
                </a:lnTo>
                <a:cubicBezTo>
                  <a:pt x="5037757" y="1433474"/>
                  <a:pt x="4559003" y="861407"/>
                  <a:pt x="3963926" y="506410"/>
                </a:cubicBezTo>
                <a:cubicBezTo>
                  <a:pt x="3583613" y="279532"/>
                  <a:pt x="3197003" y="167280"/>
                  <a:pt x="2820504" y="153933"/>
                </a:cubicBezTo>
                <a:cubicBezTo>
                  <a:pt x="1858345" y="119820"/>
                  <a:pt x="962233" y="731624"/>
                  <a:pt x="406110" y="1726902"/>
                </a:cubicBezTo>
                <a:cubicBezTo>
                  <a:pt x="-41580" y="2528117"/>
                  <a:pt x="308907" y="3239437"/>
                  <a:pt x="623621" y="4039138"/>
                </a:cubicBezTo>
                <a:cubicBezTo>
                  <a:pt x="766894" y="4403216"/>
                  <a:pt x="910180" y="4753078"/>
                  <a:pt x="1136626" y="5047273"/>
                </a:cubicBezTo>
                <a:lnTo>
                  <a:pt x="1238969" y="5165678"/>
                </a:lnTo>
                <a:lnTo>
                  <a:pt x="988281" y="5165678"/>
                </a:lnTo>
                <a:lnTo>
                  <a:pt x="843329" y="4952722"/>
                </a:lnTo>
                <a:cubicBezTo>
                  <a:pt x="690694" y="4698327"/>
                  <a:pt x="575628" y="4416873"/>
                  <a:pt x="460568" y="4126926"/>
                </a:cubicBezTo>
                <a:cubicBezTo>
                  <a:pt x="123581" y="3277767"/>
                  <a:pt x="-251710" y="2522457"/>
                  <a:pt x="227664" y="1671690"/>
                </a:cubicBezTo>
                <a:cubicBezTo>
                  <a:pt x="823144" y="614859"/>
                  <a:pt x="1782674" y="-34782"/>
                  <a:pt x="2812927" y="144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xmlns="" id="{3DF98296-ED44-4D38-9E49-5470B308AD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680125" y="-12612"/>
            <a:ext cx="4389519" cy="2643530"/>
          </a:xfrm>
          <a:custGeom>
            <a:avLst/>
            <a:gdLst>
              <a:gd name="connsiteX0" fmla="*/ 106190 w 4389519"/>
              <a:gd name="connsiteY0" fmla="*/ 0 h 2684308"/>
              <a:gd name="connsiteX1" fmla="*/ 4339652 w 4389519"/>
              <a:gd name="connsiteY1" fmla="*/ 0 h 2684308"/>
              <a:gd name="connsiteX2" fmla="*/ 4368235 w 4389519"/>
              <a:gd name="connsiteY2" fmla="*/ 183124 h 2684308"/>
              <a:gd name="connsiteX3" fmla="*/ 4376420 w 4389519"/>
              <a:gd name="connsiteY3" fmla="*/ 846236 h 2684308"/>
              <a:gd name="connsiteX4" fmla="*/ 4090147 w 4389519"/>
              <a:gd name="connsiteY4" fmla="*/ 1502099 h 2684308"/>
              <a:gd name="connsiteX5" fmla="*/ 3362552 w 4389519"/>
              <a:gd name="connsiteY5" fmla="*/ 2072468 h 2684308"/>
              <a:gd name="connsiteX6" fmla="*/ 3204152 w 4389519"/>
              <a:gd name="connsiteY6" fmla="*/ 2179892 h 2684308"/>
              <a:gd name="connsiteX7" fmla="*/ 1936072 w 4389519"/>
              <a:gd name="connsiteY7" fmla="*/ 2679731 h 2684308"/>
              <a:gd name="connsiteX8" fmla="*/ 421690 w 4389519"/>
              <a:gd name="connsiteY8" fmla="*/ 1554434 h 2684308"/>
              <a:gd name="connsiteX9" fmla="*/ 273167 w 4389519"/>
              <a:gd name="connsiteY9" fmla="*/ 1287451 h 2684308"/>
              <a:gd name="connsiteX10" fmla="*/ 4118 w 4389519"/>
              <a:gd name="connsiteY10" fmla="*/ 463709 h 2684308"/>
              <a:gd name="connsiteX11" fmla="*/ 61565 w 4389519"/>
              <a:gd name="connsiteY11" fmla="*/ 140457 h 26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684308">
                <a:moveTo>
                  <a:pt x="106190" y="0"/>
                </a:moveTo>
                <a:lnTo>
                  <a:pt x="4339652" y="0"/>
                </a:lnTo>
                <a:lnTo>
                  <a:pt x="4368235" y="183124"/>
                </a:lnTo>
                <a:cubicBezTo>
                  <a:pt x="4393363" y="394800"/>
                  <a:pt x="4396437" y="617440"/>
                  <a:pt x="4376420" y="846236"/>
                </a:cubicBezTo>
                <a:cubicBezTo>
                  <a:pt x="4353703" y="1105885"/>
                  <a:pt x="4265383" y="1308143"/>
                  <a:pt x="4090147" y="1502099"/>
                </a:cubicBezTo>
                <a:cubicBezTo>
                  <a:pt x="3906850" y="1704987"/>
                  <a:pt x="3642485" y="1883499"/>
                  <a:pt x="3362552" y="2072468"/>
                </a:cubicBezTo>
                <a:cubicBezTo>
                  <a:pt x="3310910" y="2107285"/>
                  <a:pt x="3257553" y="2143343"/>
                  <a:pt x="3204152" y="2179892"/>
                </a:cubicBezTo>
                <a:cubicBezTo>
                  <a:pt x="2726165" y="2506987"/>
                  <a:pt x="2379682" y="2718542"/>
                  <a:pt x="1936072" y="2679731"/>
                </a:cubicBezTo>
                <a:cubicBezTo>
                  <a:pt x="1260149" y="2620595"/>
                  <a:pt x="807225" y="2284071"/>
                  <a:pt x="421690" y="1554434"/>
                </a:cubicBezTo>
                <a:cubicBezTo>
                  <a:pt x="371240" y="1458934"/>
                  <a:pt x="321385" y="1371732"/>
                  <a:pt x="273167" y="1287451"/>
                </a:cubicBezTo>
                <a:cubicBezTo>
                  <a:pt x="73334" y="938007"/>
                  <a:pt x="-21548" y="757071"/>
                  <a:pt x="4118" y="463709"/>
                </a:cubicBezTo>
                <a:cubicBezTo>
                  <a:pt x="13675" y="354475"/>
                  <a:pt x="32873" y="246587"/>
                  <a:pt x="61565" y="140457"/>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xmlns="" id="{8D3447FB-5263-6FE4-AEF9-2B394EA70B68}"/>
              </a:ext>
            </a:extLst>
          </p:cNvPr>
          <p:cNvSpPr>
            <a:spLocks noGrp="1"/>
          </p:cNvSpPr>
          <p:nvPr>
            <p:ph type="title"/>
          </p:nvPr>
        </p:nvSpPr>
        <p:spPr>
          <a:xfrm>
            <a:off x="290826" y="2653278"/>
            <a:ext cx="5389822" cy="1164349"/>
          </a:xfrm>
        </p:spPr>
        <p:txBody>
          <a:bodyPr anchor="b">
            <a:normAutofit/>
          </a:bodyPr>
          <a:lstStyle/>
          <a:p>
            <a:r>
              <a:rPr lang="en-US" sz="3600" dirty="0"/>
              <a:t>Adjacency List</a:t>
            </a:r>
          </a:p>
          <a:p>
            <a:endParaRPr lang="en-US" sz="3600" dirty="0">
              <a:ea typeface="Calibri Light"/>
              <a:cs typeface="Calibri Light"/>
            </a:endParaRPr>
          </a:p>
        </p:txBody>
      </p:sp>
      <p:sp>
        <p:nvSpPr>
          <p:cNvPr id="3" name="Content Placeholder 2">
            <a:extLst>
              <a:ext uri="{FF2B5EF4-FFF2-40B4-BE49-F238E27FC236}">
                <a16:creationId xmlns:a16="http://schemas.microsoft.com/office/drawing/2014/main" xmlns="" id="{E1925C35-8ABF-501B-6267-812AFA1FAF1B}"/>
              </a:ext>
            </a:extLst>
          </p:cNvPr>
          <p:cNvSpPr>
            <a:spLocks noGrp="1"/>
          </p:cNvSpPr>
          <p:nvPr>
            <p:ph idx="1"/>
          </p:nvPr>
        </p:nvSpPr>
        <p:spPr>
          <a:xfrm>
            <a:off x="132676" y="3816738"/>
            <a:ext cx="7368829" cy="2663441"/>
          </a:xfrm>
        </p:spPr>
        <p:txBody>
          <a:bodyPr vert="horz" lIns="91440" tIns="45720" rIns="91440" bIns="45720" rtlCol="0" anchor="t">
            <a:normAutofit fontScale="92500" lnSpcReduction="10000"/>
          </a:bodyPr>
          <a:lstStyle/>
          <a:p>
            <a:pPr algn="just"/>
            <a:r>
              <a:rPr lang="en-US" dirty="0">
                <a:ea typeface="+mn-lt"/>
                <a:cs typeface="+mn-lt"/>
              </a:rPr>
              <a:t>An adjacency list represents a graph as </a:t>
            </a:r>
            <a:r>
              <a:rPr lang="en-US" dirty="0">
                <a:solidFill>
                  <a:srgbClr val="FF0000"/>
                </a:solidFill>
                <a:ea typeface="+mn-lt"/>
                <a:cs typeface="+mn-lt"/>
              </a:rPr>
              <a:t>an array of linked lists</a:t>
            </a:r>
            <a:r>
              <a:rPr lang="en-US" dirty="0">
                <a:ea typeface="+mn-lt"/>
                <a:cs typeface="+mn-lt"/>
              </a:rPr>
              <a:t>. The index of the array represents a vertex and each element in its linked list represents the other vertices that form an edge with the vertex.</a:t>
            </a:r>
          </a:p>
          <a:p>
            <a:pPr algn="just"/>
            <a:r>
              <a:rPr lang="en-US" dirty="0">
                <a:ea typeface="+mn-lt"/>
                <a:cs typeface="+mn-lt"/>
              </a:rPr>
              <a:t>Array List: Contiguous </a:t>
            </a:r>
          </a:p>
          <a:p>
            <a:pPr algn="just"/>
            <a:r>
              <a:rPr lang="en-US" dirty="0">
                <a:ea typeface="+mn-lt"/>
                <a:cs typeface="+mn-lt"/>
              </a:rPr>
              <a:t>Linked List: Non-Contiguous</a:t>
            </a:r>
            <a:endParaRPr lang="en-US" dirty="0">
              <a:ea typeface="Calibri" panose="020F0502020204030204"/>
              <a:cs typeface="Calibri" panose="020F0502020204030204"/>
            </a:endParaRPr>
          </a:p>
          <a:p>
            <a:pPr algn="just"/>
            <a:endParaRPr lang="en-US" dirty="0">
              <a:ea typeface="Calibri" panose="020F0502020204030204"/>
              <a:cs typeface="Calibri" panose="020F0502020204030204"/>
            </a:endParaRPr>
          </a:p>
        </p:txBody>
      </p:sp>
      <p:sp>
        <p:nvSpPr>
          <p:cNvPr id="40" name="Freeform: Shape 39">
            <a:extLst>
              <a:ext uri="{FF2B5EF4-FFF2-40B4-BE49-F238E27FC236}">
                <a16:creationId xmlns:a16="http://schemas.microsoft.com/office/drawing/2014/main" xmlns="" id="{B5DAFF15-09E3-425C-9BF0-14CF18E028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538468" y="1391478"/>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One big red drawing pin in front of many smaller black drawing pins">
            <a:extLst>
              <a:ext uri="{FF2B5EF4-FFF2-40B4-BE49-F238E27FC236}">
                <a16:creationId xmlns:a16="http://schemas.microsoft.com/office/drawing/2014/main" xmlns="" id="{7D9C70AE-7D8A-AF9F-B3FE-29CFB7DC9147}"/>
              </a:ext>
            </a:extLst>
          </p:cNvPr>
          <p:cNvPicPr>
            <a:picLocks noChangeAspect="1"/>
          </p:cNvPicPr>
          <p:nvPr/>
        </p:nvPicPr>
        <p:blipFill rotWithShape="1">
          <a:blip r:embed="rId3"/>
          <a:srcRect t="11973" r="-3" b="2367"/>
          <a:stretch/>
        </p:blipFill>
        <p:spPr>
          <a:xfrm>
            <a:off x="3872202" y="-9276"/>
            <a:ext cx="4013331" cy="2509504"/>
          </a:xfrm>
          <a:custGeom>
            <a:avLst/>
            <a:gdLst/>
            <a:ahLst/>
            <a:cxnLst/>
            <a:rect l="l" t="t" r="r" b="b"/>
            <a:pathLst>
              <a:path w="4013331" h="2509504">
                <a:moveTo>
                  <a:pt x="165872" y="0"/>
                </a:moveTo>
                <a:lnTo>
                  <a:pt x="3920309" y="0"/>
                </a:lnTo>
                <a:lnTo>
                  <a:pt x="3944821" y="89161"/>
                </a:lnTo>
                <a:cubicBezTo>
                  <a:pt x="3989957" y="284106"/>
                  <a:pt x="4013331" y="492271"/>
                  <a:pt x="4013331" y="708622"/>
                </a:cubicBezTo>
                <a:cubicBezTo>
                  <a:pt x="4013331" y="938801"/>
                  <a:pt x="3948997" y="1123538"/>
                  <a:pt x="3804827" y="1307663"/>
                </a:cubicBezTo>
                <a:cubicBezTo>
                  <a:pt x="3654026" y="1500266"/>
                  <a:pt x="3427436" y="1677663"/>
                  <a:pt x="3187498" y="1865458"/>
                </a:cubicBezTo>
                <a:cubicBezTo>
                  <a:pt x="3143231" y="1900064"/>
                  <a:pt x="3097499" y="1935893"/>
                  <a:pt x="3051769" y="1972158"/>
                </a:cubicBezTo>
                <a:cubicBezTo>
                  <a:pt x="2642425" y="2296716"/>
                  <a:pt x="2343664" y="2509504"/>
                  <a:pt x="1936476" y="2509504"/>
                </a:cubicBezTo>
                <a:cubicBezTo>
                  <a:pt x="1316045" y="2509504"/>
                  <a:pt x="876648" y="2248303"/>
                  <a:pt x="467303" y="1636066"/>
                </a:cubicBezTo>
                <a:cubicBezTo>
                  <a:pt x="413736" y="1555930"/>
                  <a:pt x="361372" y="1483050"/>
                  <a:pt x="310732" y="1412615"/>
                </a:cubicBezTo>
                <a:cubicBezTo>
                  <a:pt x="100850" y="1120566"/>
                  <a:pt x="0" y="968686"/>
                  <a:pt x="0" y="708622"/>
                </a:cubicBezTo>
                <a:cubicBezTo>
                  <a:pt x="0" y="514950"/>
                  <a:pt x="35558" y="323046"/>
                  <a:pt x="105875" y="135898"/>
                </a:cubicBezTo>
                <a:close/>
              </a:path>
            </a:pathLst>
          </a:custGeom>
        </p:spPr>
      </p:pic>
      <p:sp>
        <p:nvSpPr>
          <p:cNvPr id="42" name="Freeform: Shape 41">
            <a:extLst>
              <a:ext uri="{FF2B5EF4-FFF2-40B4-BE49-F238E27FC236}">
                <a16:creationId xmlns:a16="http://schemas.microsoft.com/office/drawing/2014/main" xmlns="" id="{728FEDC8-09D9-447B-98A0-CF9CC9F7D2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872202" y="-9276"/>
            <a:ext cx="4013331" cy="2509504"/>
          </a:xfrm>
          <a:custGeom>
            <a:avLst/>
            <a:gdLst>
              <a:gd name="connsiteX0" fmla="*/ 165872 w 4013331"/>
              <a:gd name="connsiteY0" fmla="*/ 0 h 2509504"/>
              <a:gd name="connsiteX1" fmla="*/ 332102 w 4013331"/>
              <a:gd name="connsiteY1" fmla="*/ 0 h 2509504"/>
              <a:gd name="connsiteX2" fmla="*/ 310875 w 4013331"/>
              <a:gd name="connsiteY2" fmla="*/ 35406 h 2509504"/>
              <a:gd name="connsiteX3" fmla="*/ 136257 w 4013331"/>
              <a:gd name="connsiteY3" fmla="*/ 712299 h 2509504"/>
              <a:gd name="connsiteX4" fmla="*/ 425258 w 4013331"/>
              <a:gd name="connsiteY4" fmla="*/ 1340821 h 2509504"/>
              <a:gd name="connsiteX5" fmla="*/ 570880 w 4013331"/>
              <a:gd name="connsiteY5" fmla="*/ 1540316 h 2509504"/>
              <a:gd name="connsiteX6" fmla="*/ 1937306 w 4013331"/>
              <a:gd name="connsiteY6" fmla="*/ 2320118 h 2509504"/>
              <a:gd name="connsiteX7" fmla="*/ 2974603 w 4013331"/>
              <a:gd name="connsiteY7" fmla="*/ 1840379 h 2509504"/>
              <a:gd name="connsiteX8" fmla="*/ 3100841 w 4013331"/>
              <a:gd name="connsiteY8" fmla="*/ 1745116 h 2509504"/>
              <a:gd name="connsiteX9" fmla="*/ 3674997 w 4013331"/>
              <a:gd name="connsiteY9" fmla="*/ 1247120 h 2509504"/>
              <a:gd name="connsiteX10" fmla="*/ 3868919 w 4013331"/>
              <a:gd name="connsiteY10" fmla="*/ 712299 h 2509504"/>
              <a:gd name="connsiteX11" fmla="*/ 3769944 w 4013331"/>
              <a:gd name="connsiteY11" fmla="*/ 30999 h 2509504"/>
              <a:gd name="connsiteX12" fmla="*/ 3758440 w 4013331"/>
              <a:gd name="connsiteY12" fmla="*/ 0 h 2509504"/>
              <a:gd name="connsiteX13" fmla="*/ 3920309 w 4013331"/>
              <a:gd name="connsiteY13" fmla="*/ 0 h 2509504"/>
              <a:gd name="connsiteX14" fmla="*/ 3944821 w 4013331"/>
              <a:gd name="connsiteY14" fmla="*/ 89161 h 2509504"/>
              <a:gd name="connsiteX15" fmla="*/ 4013331 w 4013331"/>
              <a:gd name="connsiteY15" fmla="*/ 708622 h 2509504"/>
              <a:gd name="connsiteX16" fmla="*/ 3804827 w 4013331"/>
              <a:gd name="connsiteY16" fmla="*/ 1307663 h 2509504"/>
              <a:gd name="connsiteX17" fmla="*/ 3187498 w 4013331"/>
              <a:gd name="connsiteY17" fmla="*/ 1865458 h 2509504"/>
              <a:gd name="connsiteX18" fmla="*/ 3051769 w 4013331"/>
              <a:gd name="connsiteY18" fmla="*/ 1972158 h 2509504"/>
              <a:gd name="connsiteX19" fmla="*/ 1936476 w 4013331"/>
              <a:gd name="connsiteY19" fmla="*/ 2509504 h 2509504"/>
              <a:gd name="connsiteX20" fmla="*/ 467303 w 4013331"/>
              <a:gd name="connsiteY20" fmla="*/ 1636066 h 2509504"/>
              <a:gd name="connsiteX21" fmla="*/ 310732 w 4013331"/>
              <a:gd name="connsiteY21" fmla="*/ 1412615 h 2509504"/>
              <a:gd name="connsiteX22" fmla="*/ 0 w 4013331"/>
              <a:gd name="connsiteY22" fmla="*/ 708622 h 2509504"/>
              <a:gd name="connsiteX23" fmla="*/ 105875 w 4013331"/>
              <a:gd name="connsiteY23" fmla="*/ 135898 h 250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13331" h="2509504">
                <a:moveTo>
                  <a:pt x="165872" y="0"/>
                </a:moveTo>
                <a:lnTo>
                  <a:pt x="332102" y="0"/>
                </a:lnTo>
                <a:lnTo>
                  <a:pt x="310875" y="35406"/>
                </a:lnTo>
                <a:cubicBezTo>
                  <a:pt x="195051" y="254015"/>
                  <a:pt x="136257" y="481753"/>
                  <a:pt x="136257" y="712299"/>
                </a:cubicBezTo>
                <a:cubicBezTo>
                  <a:pt x="136257" y="944485"/>
                  <a:pt x="230054" y="1080080"/>
                  <a:pt x="425258" y="1340821"/>
                </a:cubicBezTo>
                <a:cubicBezTo>
                  <a:pt x="472357" y="1403706"/>
                  <a:pt x="521060" y="1468773"/>
                  <a:pt x="570880" y="1540316"/>
                </a:cubicBezTo>
                <a:cubicBezTo>
                  <a:pt x="951597" y="2086920"/>
                  <a:pt x="1360265" y="2320118"/>
                  <a:pt x="1937306" y="2320118"/>
                </a:cubicBezTo>
                <a:cubicBezTo>
                  <a:pt x="2316019" y="2320118"/>
                  <a:pt x="2593886" y="2130142"/>
                  <a:pt x="2974603" y="1840379"/>
                </a:cubicBezTo>
                <a:cubicBezTo>
                  <a:pt x="3017135" y="1808001"/>
                  <a:pt x="3059669" y="1776013"/>
                  <a:pt x="3100841" y="1745116"/>
                </a:cubicBezTo>
                <a:cubicBezTo>
                  <a:pt x="3323998" y="1577455"/>
                  <a:pt x="3534742" y="1419075"/>
                  <a:pt x="3674997" y="1247120"/>
                </a:cubicBezTo>
                <a:cubicBezTo>
                  <a:pt x="3809084" y="1082734"/>
                  <a:pt x="3868919" y="917803"/>
                  <a:pt x="3868919" y="712299"/>
                </a:cubicBezTo>
                <a:cubicBezTo>
                  <a:pt x="3868919" y="470854"/>
                  <a:pt x="3834951" y="240826"/>
                  <a:pt x="3769944" y="30999"/>
                </a:cubicBezTo>
                <a:lnTo>
                  <a:pt x="3758440" y="0"/>
                </a:lnTo>
                <a:lnTo>
                  <a:pt x="3920309" y="0"/>
                </a:lnTo>
                <a:lnTo>
                  <a:pt x="3944821" y="89161"/>
                </a:lnTo>
                <a:cubicBezTo>
                  <a:pt x="3989957" y="284106"/>
                  <a:pt x="4013331" y="492271"/>
                  <a:pt x="4013331" y="708622"/>
                </a:cubicBezTo>
                <a:cubicBezTo>
                  <a:pt x="4013331" y="938801"/>
                  <a:pt x="3948997" y="1123538"/>
                  <a:pt x="3804827" y="1307663"/>
                </a:cubicBezTo>
                <a:cubicBezTo>
                  <a:pt x="3654026" y="1500266"/>
                  <a:pt x="3427436" y="1677663"/>
                  <a:pt x="3187498" y="1865458"/>
                </a:cubicBezTo>
                <a:cubicBezTo>
                  <a:pt x="3143231" y="1900064"/>
                  <a:pt x="3097499" y="1935893"/>
                  <a:pt x="3051769" y="1972158"/>
                </a:cubicBezTo>
                <a:cubicBezTo>
                  <a:pt x="2642425" y="2296716"/>
                  <a:pt x="2343664" y="2509504"/>
                  <a:pt x="1936476" y="2509504"/>
                </a:cubicBezTo>
                <a:cubicBezTo>
                  <a:pt x="1316045" y="2509504"/>
                  <a:pt x="876648" y="2248303"/>
                  <a:pt x="467303" y="1636066"/>
                </a:cubicBezTo>
                <a:cubicBezTo>
                  <a:pt x="413736" y="1555930"/>
                  <a:pt x="361372" y="1483050"/>
                  <a:pt x="310732" y="1412615"/>
                </a:cubicBezTo>
                <a:cubicBezTo>
                  <a:pt x="100850" y="1120566"/>
                  <a:pt x="0" y="968686"/>
                  <a:pt x="0" y="708622"/>
                </a:cubicBezTo>
                <a:cubicBezTo>
                  <a:pt x="0" y="514950"/>
                  <a:pt x="35558" y="323046"/>
                  <a:pt x="105875" y="135898"/>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1124470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7025EFD5-738C-41B9-87FE-0C00E211BD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urple circles with white icons&#10;&#10;Description automatically generated">
            <a:extLst>
              <a:ext uri="{FF2B5EF4-FFF2-40B4-BE49-F238E27FC236}">
                <a16:creationId xmlns:a16="http://schemas.microsoft.com/office/drawing/2014/main" xmlns="" id="{748AFB1D-DA37-42EF-0DF6-0EE4881682B3}"/>
              </a:ext>
            </a:extLst>
          </p:cNvPr>
          <p:cNvPicPr>
            <a:picLocks noChangeAspect="1"/>
          </p:cNvPicPr>
          <p:nvPr/>
        </p:nvPicPr>
        <p:blipFill rotWithShape="1">
          <a:blip r:embed="rId2"/>
          <a:srcRect l="26454" r="26294" b="1"/>
          <a:stretch/>
        </p:blipFill>
        <p:spPr>
          <a:xfrm>
            <a:off x="858284" y="1165109"/>
            <a:ext cx="4261337" cy="435133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0" name="!!Arc">
            <a:extLst>
              <a:ext uri="{FF2B5EF4-FFF2-40B4-BE49-F238E27FC236}">
                <a16:creationId xmlns:a16="http://schemas.microsoft.com/office/drawing/2014/main" xmlns="" id="{835EF3DD-7D43-4A27-8967-A92FD8CC93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xmlns="" id="{51E4BC1B-0339-C459-3FE7-52B7CFE53A43}"/>
              </a:ext>
            </a:extLst>
          </p:cNvPr>
          <p:cNvSpPr>
            <a:spLocks noGrp="1"/>
          </p:cNvSpPr>
          <p:nvPr>
            <p:ph idx="1"/>
          </p:nvPr>
        </p:nvSpPr>
        <p:spPr>
          <a:xfrm>
            <a:off x="5827048" y="1904772"/>
            <a:ext cx="5721484" cy="4351338"/>
          </a:xfrm>
        </p:spPr>
        <p:txBody>
          <a:bodyPr vert="horz" lIns="91440" tIns="45720" rIns="91440" bIns="45720" rtlCol="0">
            <a:normAutofit/>
          </a:bodyPr>
          <a:lstStyle/>
          <a:p>
            <a:r>
              <a:rPr lang="en-US">
                <a:ea typeface="+mn-lt"/>
                <a:cs typeface="+mn-lt"/>
              </a:rPr>
              <a:t>All of </a:t>
            </a:r>
            <a:r>
              <a:rPr lang="en-US" err="1">
                <a:ea typeface="+mn-lt"/>
                <a:cs typeface="+mn-lt"/>
              </a:rPr>
              <a:t>facebook</a:t>
            </a:r>
            <a:r>
              <a:rPr lang="en-US">
                <a:ea typeface="+mn-lt"/>
                <a:cs typeface="+mn-lt"/>
              </a:rPr>
              <a:t> is then a collection of these nodes and edges. This is because </a:t>
            </a:r>
            <a:r>
              <a:rPr lang="en-US" err="1">
                <a:ea typeface="+mn-lt"/>
                <a:cs typeface="+mn-lt"/>
              </a:rPr>
              <a:t>facebook</a:t>
            </a:r>
            <a:r>
              <a:rPr lang="en-US">
                <a:ea typeface="+mn-lt"/>
                <a:cs typeface="+mn-lt"/>
              </a:rPr>
              <a:t> uses a graph data structure to store its data.</a:t>
            </a:r>
            <a:endParaRPr lang="en-US"/>
          </a:p>
        </p:txBody>
      </p:sp>
    </p:spTree>
    <p:extLst>
      <p:ext uri="{BB962C8B-B14F-4D97-AF65-F5344CB8AC3E}">
        <p14:creationId xmlns:p14="http://schemas.microsoft.com/office/powerpoint/2010/main" val="2155912500"/>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5EF17487-C386-4F99-B5EB-4FD3DF4236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xmlns="" id="{A0DE92DF-4769-4DE9-93FD-EE31271850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 name="Content Placeholder 2">
            <a:extLst>
              <a:ext uri="{FF2B5EF4-FFF2-40B4-BE49-F238E27FC236}">
                <a16:creationId xmlns:a16="http://schemas.microsoft.com/office/drawing/2014/main" xmlns="" id="{B6DDB9D8-1A68-8BE1-AEE1-0DAF91EEAB13}"/>
              </a:ext>
            </a:extLst>
          </p:cNvPr>
          <p:cNvSpPr>
            <a:spLocks noGrp="1"/>
          </p:cNvSpPr>
          <p:nvPr>
            <p:ph idx="1"/>
          </p:nvPr>
        </p:nvSpPr>
        <p:spPr>
          <a:xfrm>
            <a:off x="297918" y="1027495"/>
            <a:ext cx="5793765" cy="1521742"/>
          </a:xfrm>
        </p:spPr>
        <p:txBody>
          <a:bodyPr vert="horz" lIns="91440" tIns="45720" rIns="91440" bIns="45720" rtlCol="0" anchor="t">
            <a:normAutofit/>
          </a:bodyPr>
          <a:lstStyle/>
          <a:p>
            <a:pPr marL="0" indent="0" algn="just">
              <a:buNone/>
            </a:pPr>
            <a:r>
              <a:rPr lang="en-US" dirty="0">
                <a:ea typeface="+mn-lt"/>
                <a:cs typeface="+mn-lt"/>
              </a:rPr>
              <a:t>Vertices : </a:t>
            </a:r>
            <a:r>
              <a:rPr lang="en-US" b="1" dirty="0">
                <a:ea typeface="+mn-lt"/>
                <a:cs typeface="+mn-lt"/>
              </a:rPr>
              <a:t>0</a:t>
            </a:r>
            <a:r>
              <a:rPr lang="en-US" dirty="0">
                <a:ea typeface="+mn-lt"/>
                <a:cs typeface="+mn-lt"/>
              </a:rPr>
              <a:t>, </a:t>
            </a:r>
            <a:r>
              <a:rPr lang="en-US" b="1" dirty="0">
                <a:ea typeface="+mn-lt"/>
                <a:cs typeface="+mn-lt"/>
              </a:rPr>
              <a:t>1</a:t>
            </a:r>
            <a:r>
              <a:rPr lang="en-US" dirty="0">
                <a:ea typeface="+mn-lt"/>
                <a:cs typeface="+mn-lt"/>
              </a:rPr>
              <a:t>, </a:t>
            </a:r>
            <a:r>
              <a:rPr lang="en-US" b="1" dirty="0">
                <a:ea typeface="+mn-lt"/>
                <a:cs typeface="+mn-lt"/>
              </a:rPr>
              <a:t>2</a:t>
            </a:r>
            <a:r>
              <a:rPr lang="en-US" dirty="0">
                <a:ea typeface="+mn-lt"/>
                <a:cs typeface="+mn-lt"/>
              </a:rPr>
              <a:t>, </a:t>
            </a:r>
            <a:r>
              <a:rPr lang="en-US" b="1" dirty="0">
                <a:ea typeface="+mn-lt"/>
                <a:cs typeface="+mn-lt"/>
              </a:rPr>
              <a:t>3</a:t>
            </a:r>
            <a:r>
              <a:rPr lang="en-US" dirty="0">
                <a:ea typeface="+mn-lt"/>
                <a:cs typeface="+mn-lt"/>
              </a:rPr>
              <a:t>: </a:t>
            </a:r>
          </a:p>
          <a:p>
            <a:pPr marL="0" indent="0" algn="just">
              <a:buNone/>
            </a:pPr>
            <a:r>
              <a:rPr lang="en-US" dirty="0">
                <a:ea typeface="+mn-lt"/>
                <a:cs typeface="+mn-lt"/>
              </a:rPr>
              <a:t>Each of them forms a linked list with all of its adjacent vertices. </a:t>
            </a:r>
            <a:endParaRPr lang="en-US" dirty="0">
              <a:ea typeface="Calibri"/>
              <a:cs typeface="Calibri"/>
            </a:endParaRPr>
          </a:p>
          <a:p>
            <a:pPr marL="0" indent="0" algn="just">
              <a:buNone/>
            </a:pPr>
            <a:endParaRPr lang="en-US" dirty="0">
              <a:ea typeface="Calibri"/>
              <a:cs typeface="Calibri"/>
            </a:endParaRPr>
          </a:p>
        </p:txBody>
      </p:sp>
      <p:pic>
        <p:nvPicPr>
          <p:cNvPr id="5" name="Picture 4" descr="Linked list representation of the graph">
            <a:extLst>
              <a:ext uri="{FF2B5EF4-FFF2-40B4-BE49-F238E27FC236}">
                <a16:creationId xmlns:a16="http://schemas.microsoft.com/office/drawing/2014/main" xmlns="" id="{3FD39C21-FDDB-1820-C59B-747D78D6AE35}"/>
              </a:ext>
            </a:extLst>
          </p:cNvPr>
          <p:cNvPicPr>
            <a:picLocks noChangeAspect="1"/>
          </p:cNvPicPr>
          <p:nvPr/>
        </p:nvPicPr>
        <p:blipFill>
          <a:blip r:embed="rId2"/>
          <a:stretch>
            <a:fillRect/>
          </a:stretch>
        </p:blipFill>
        <p:spPr>
          <a:xfrm>
            <a:off x="7297645" y="3920006"/>
            <a:ext cx="4897869" cy="2734910"/>
          </a:xfrm>
          <a:prstGeom prst="rect">
            <a:avLst/>
          </a:prstGeom>
        </p:spPr>
      </p:pic>
      <p:pic>
        <p:nvPicPr>
          <p:cNvPr id="4" name="Picture 3" descr="A graph">
            <a:extLst>
              <a:ext uri="{FF2B5EF4-FFF2-40B4-BE49-F238E27FC236}">
                <a16:creationId xmlns:a16="http://schemas.microsoft.com/office/drawing/2014/main" xmlns="" id="{507D06A1-640E-2088-B759-F2345F096319}"/>
              </a:ext>
            </a:extLst>
          </p:cNvPr>
          <p:cNvPicPr>
            <a:picLocks noChangeAspect="1"/>
          </p:cNvPicPr>
          <p:nvPr/>
        </p:nvPicPr>
        <p:blipFill>
          <a:blip r:embed="rId3"/>
          <a:stretch>
            <a:fillRect/>
          </a:stretch>
        </p:blipFill>
        <p:spPr>
          <a:xfrm>
            <a:off x="8202221" y="437071"/>
            <a:ext cx="2873057" cy="2873057"/>
          </a:xfrm>
          <a:prstGeom prst="rect">
            <a:avLst/>
          </a:prstGeom>
        </p:spPr>
      </p:pic>
      <p:sp>
        <p:nvSpPr>
          <p:cNvPr id="7" name="Content Placeholder 2">
            <a:extLst>
              <a:ext uri="{FF2B5EF4-FFF2-40B4-BE49-F238E27FC236}">
                <a16:creationId xmlns:a16="http://schemas.microsoft.com/office/drawing/2014/main" xmlns="" id="{B6DDB9D8-1A68-8BE1-AEE1-0DAF91EEAB13}"/>
              </a:ext>
            </a:extLst>
          </p:cNvPr>
          <p:cNvSpPr txBox="1">
            <a:spLocks/>
          </p:cNvSpPr>
          <p:nvPr/>
        </p:nvSpPr>
        <p:spPr>
          <a:xfrm>
            <a:off x="7613119" y="3920006"/>
            <a:ext cx="713464" cy="43032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err="1">
                <a:ea typeface="+mn-lt"/>
                <a:cs typeface="+mn-lt"/>
              </a:rPr>
              <a:t>Src</a:t>
            </a:r>
            <a:endParaRPr lang="en-US" dirty="0">
              <a:ea typeface="Calibri"/>
              <a:cs typeface="Calibri"/>
            </a:endParaRPr>
          </a:p>
        </p:txBody>
      </p:sp>
      <p:sp>
        <p:nvSpPr>
          <p:cNvPr id="8" name="Content Placeholder 2">
            <a:extLst>
              <a:ext uri="{FF2B5EF4-FFF2-40B4-BE49-F238E27FC236}">
                <a16:creationId xmlns:a16="http://schemas.microsoft.com/office/drawing/2014/main" xmlns="" id="{B6DDB9D8-1A68-8BE1-AEE1-0DAF91EEAB13}"/>
              </a:ext>
            </a:extLst>
          </p:cNvPr>
          <p:cNvSpPr txBox="1">
            <a:spLocks/>
          </p:cNvSpPr>
          <p:nvPr/>
        </p:nvSpPr>
        <p:spPr>
          <a:xfrm>
            <a:off x="8467320" y="3920005"/>
            <a:ext cx="2159115" cy="43032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a:ea typeface="+mn-lt"/>
                <a:cs typeface="+mn-lt"/>
              </a:rPr>
              <a:t>Destinations</a:t>
            </a:r>
            <a:endParaRPr lang="en-US" dirty="0">
              <a:ea typeface="Calibri"/>
              <a:cs typeface="Calibri"/>
            </a:endParaRPr>
          </a:p>
        </p:txBody>
      </p:sp>
    </p:spTree>
    <p:extLst>
      <p:ext uri="{BB962C8B-B14F-4D97-AF65-F5344CB8AC3E}">
        <p14:creationId xmlns:p14="http://schemas.microsoft.com/office/powerpoint/2010/main" val="680013381"/>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AC8EEB0F-BA72-49AC-956F-331B60FDE7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Classroom sticker progress chart">
            <a:extLst>
              <a:ext uri="{FF2B5EF4-FFF2-40B4-BE49-F238E27FC236}">
                <a16:creationId xmlns:a16="http://schemas.microsoft.com/office/drawing/2014/main" xmlns="" id="{3329198B-1798-F757-EAAF-1D3FDEA4D102}"/>
              </a:ext>
            </a:extLst>
          </p:cNvPr>
          <p:cNvPicPr>
            <a:picLocks noChangeAspect="1"/>
          </p:cNvPicPr>
          <p:nvPr/>
        </p:nvPicPr>
        <p:blipFill rotWithShape="1">
          <a:blip r:embed="rId2"/>
          <a:srcRect r="-1" b="24980"/>
          <a:stretch/>
        </p:blipFill>
        <p:spPr>
          <a:xfrm>
            <a:off x="1524" y="10"/>
            <a:ext cx="12188952" cy="6857990"/>
          </a:xfrm>
          <a:prstGeom prst="rect">
            <a:avLst/>
          </a:prstGeom>
        </p:spPr>
      </p:pic>
      <p:sp>
        <p:nvSpPr>
          <p:cNvPr id="33" name="Freeform: Shape 32">
            <a:extLst>
              <a:ext uri="{FF2B5EF4-FFF2-40B4-BE49-F238E27FC236}">
                <a16:creationId xmlns:a16="http://schemas.microsoft.com/office/drawing/2014/main" xmlns="" id="{1BE70332-ECAF-47BB-8C7B-BD049452F6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0337" y="875758"/>
            <a:ext cx="5219885" cy="51095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xmlns="" id="{716D9361-A35A-4DC8-AAB9-04FD2D6FE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01986" y="673591"/>
            <a:ext cx="5565913" cy="54154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xmlns="" id="{87FC31AD-FBB3-4219-A758-D6F7594A0A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7734" y="1041621"/>
            <a:ext cx="4953365" cy="480152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 name="Title 1">
            <a:extLst>
              <a:ext uri="{FF2B5EF4-FFF2-40B4-BE49-F238E27FC236}">
                <a16:creationId xmlns:a16="http://schemas.microsoft.com/office/drawing/2014/main" xmlns="" id="{15C006B8-0CB4-08B8-D126-38AEA394D2A6}"/>
              </a:ext>
            </a:extLst>
          </p:cNvPr>
          <p:cNvSpPr>
            <a:spLocks noGrp="1"/>
          </p:cNvSpPr>
          <p:nvPr>
            <p:ph type="title"/>
          </p:nvPr>
        </p:nvSpPr>
        <p:spPr>
          <a:xfrm>
            <a:off x="1431249" y="2821488"/>
            <a:ext cx="4684651" cy="2348296"/>
          </a:xfrm>
        </p:spPr>
        <p:txBody>
          <a:bodyPr vert="horz" lIns="91440" tIns="45720" rIns="91440" bIns="45720" rtlCol="0" anchor="b">
            <a:normAutofit/>
          </a:bodyPr>
          <a:lstStyle/>
          <a:p>
            <a:pPr marL="457200" indent="-457200" algn="just">
              <a:buFont typeface="Arial"/>
              <a:buChar char="•"/>
            </a:pPr>
            <a:r>
              <a:rPr lang="en-US" sz="2600" dirty="0">
                <a:solidFill>
                  <a:schemeClr val="tx1">
                    <a:lumMod val="75000"/>
                    <a:lumOff val="25000"/>
                  </a:schemeClr>
                </a:solidFill>
              </a:rPr>
              <a:t>Efficient Storage</a:t>
            </a:r>
            <a:endParaRPr lang="en-US" dirty="0">
              <a:solidFill>
                <a:schemeClr val="tx1">
                  <a:lumMod val="75000"/>
                  <a:lumOff val="25000"/>
                </a:schemeClr>
              </a:solidFill>
              <a:ea typeface="Calibri Light" panose="020F0302020204030204"/>
              <a:cs typeface="Calibri Light" panose="020F0302020204030204"/>
            </a:endParaRPr>
          </a:p>
          <a:p>
            <a:pPr marL="457200" indent="-457200" algn="just">
              <a:buFont typeface="Arial"/>
              <a:buChar char="•"/>
            </a:pPr>
            <a:r>
              <a:rPr lang="en-US" sz="2600" dirty="0">
                <a:solidFill>
                  <a:schemeClr val="tx1">
                    <a:lumMod val="75000"/>
                    <a:lumOff val="25000"/>
                  </a:schemeClr>
                </a:solidFill>
                <a:ea typeface="Calibri Light" panose="020F0302020204030204"/>
                <a:cs typeface="Calibri Light" panose="020F0302020204030204"/>
              </a:rPr>
              <a:t>Easy to insert and delete.</a:t>
            </a:r>
          </a:p>
          <a:p>
            <a:pPr marL="457200" indent="-457200" algn="just">
              <a:buFont typeface="Arial"/>
              <a:buChar char="•"/>
            </a:pPr>
            <a:endParaRPr lang="en-US" sz="2600" dirty="0">
              <a:solidFill>
                <a:schemeClr val="tx1">
                  <a:lumMod val="75000"/>
                  <a:lumOff val="25000"/>
                </a:schemeClr>
              </a:solidFill>
              <a:ea typeface="Calibri Light" panose="020F0302020204030204"/>
              <a:cs typeface="Calibri Light" panose="020F0302020204030204"/>
            </a:endParaRPr>
          </a:p>
          <a:p>
            <a:pPr marL="457200" indent="-457200" algn="just">
              <a:buFont typeface="Arial"/>
              <a:buChar char="•"/>
            </a:pPr>
            <a:endParaRPr lang="en-US" sz="2600" dirty="0">
              <a:solidFill>
                <a:schemeClr val="tx1">
                  <a:lumMod val="75000"/>
                  <a:lumOff val="25000"/>
                </a:schemeClr>
              </a:solidFill>
              <a:ea typeface="Calibri Light" panose="020F0302020204030204"/>
              <a:cs typeface="Calibri Light" panose="020F0302020204030204"/>
            </a:endParaRPr>
          </a:p>
        </p:txBody>
      </p:sp>
      <p:sp>
        <p:nvSpPr>
          <p:cNvPr id="6" name="Title 1">
            <a:extLst>
              <a:ext uri="{FF2B5EF4-FFF2-40B4-BE49-F238E27FC236}">
                <a16:creationId xmlns:a16="http://schemas.microsoft.com/office/drawing/2014/main" xmlns="" id="{25A4FE3F-4E84-8093-E8D9-AAB6BDEB36EB}"/>
              </a:ext>
            </a:extLst>
          </p:cNvPr>
          <p:cNvSpPr txBox="1">
            <a:spLocks/>
          </p:cNvSpPr>
          <p:nvPr/>
        </p:nvSpPr>
        <p:spPr>
          <a:xfrm>
            <a:off x="850405" y="2614454"/>
            <a:ext cx="4641519" cy="8386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800" b="1" dirty="0">
                <a:solidFill>
                  <a:schemeClr val="tx1">
                    <a:lumMod val="75000"/>
                    <a:lumOff val="25000"/>
                  </a:schemeClr>
                </a:solidFill>
              </a:rPr>
              <a:t>  </a:t>
            </a:r>
            <a:r>
              <a:rPr lang="en-US" sz="3200" b="1" dirty="0">
                <a:solidFill>
                  <a:schemeClr val="tx1">
                    <a:lumMod val="75000"/>
                    <a:lumOff val="25000"/>
                  </a:schemeClr>
                </a:solidFill>
              </a:rPr>
              <a:t>       Pros of Adjacency List</a:t>
            </a:r>
            <a:r>
              <a:rPr lang="en-US" sz="3200" dirty="0"/>
              <a:t/>
            </a:r>
            <a:br>
              <a:rPr lang="en-US" sz="3200" dirty="0"/>
            </a:br>
            <a:endParaRPr lang="en-US" sz="2800" dirty="0">
              <a:solidFill>
                <a:schemeClr val="tx1">
                  <a:lumMod val="75000"/>
                  <a:lumOff val="25000"/>
                </a:schemeClr>
              </a:solidFill>
              <a:ea typeface="Calibri Light" panose="020F0302020204030204"/>
              <a:cs typeface="Calibri Light" panose="020F0302020204030204"/>
            </a:endParaRPr>
          </a:p>
          <a:p>
            <a:pPr algn="just"/>
            <a:endParaRPr lang="en-US" sz="2800" dirty="0">
              <a:solidFill>
                <a:schemeClr val="tx1">
                  <a:lumMod val="75000"/>
                  <a:lumOff val="25000"/>
                </a:schemeClr>
              </a:solidFill>
              <a:ea typeface="Calibri Light" panose="020F0302020204030204"/>
              <a:cs typeface="Calibri Light" panose="020F0302020204030204"/>
            </a:endParaRPr>
          </a:p>
        </p:txBody>
      </p:sp>
    </p:spTree>
    <p:extLst>
      <p:ext uri="{BB962C8B-B14F-4D97-AF65-F5344CB8AC3E}">
        <p14:creationId xmlns:p14="http://schemas.microsoft.com/office/powerpoint/2010/main" val="2656674247"/>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181FC64-B306-4821-98E2-780662EFC4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xmlns="" id="{7556D3FE-F3D6-BA36-CD59-E122BAE7EFDA}"/>
              </a:ext>
            </a:extLst>
          </p:cNvPr>
          <p:cNvSpPr>
            <a:spLocks noGrp="1"/>
          </p:cNvSpPr>
          <p:nvPr>
            <p:ph type="title"/>
          </p:nvPr>
        </p:nvSpPr>
        <p:spPr>
          <a:xfrm>
            <a:off x="1179576" y="442913"/>
            <a:ext cx="5146161" cy="1639888"/>
          </a:xfrm>
        </p:spPr>
        <p:txBody>
          <a:bodyPr anchor="b">
            <a:normAutofit/>
          </a:bodyPr>
          <a:lstStyle/>
          <a:p>
            <a:r>
              <a:rPr lang="en-US" sz="3600"/>
              <a:t>Cons of Adjacency List</a:t>
            </a:r>
          </a:p>
          <a:p>
            <a:endParaRPr lang="en-US" sz="3600">
              <a:ea typeface="Calibri Light"/>
              <a:cs typeface="Calibri Light"/>
            </a:endParaRPr>
          </a:p>
        </p:txBody>
      </p:sp>
      <p:sp>
        <p:nvSpPr>
          <p:cNvPr id="3" name="Content Placeholder 2">
            <a:extLst>
              <a:ext uri="{FF2B5EF4-FFF2-40B4-BE49-F238E27FC236}">
                <a16:creationId xmlns:a16="http://schemas.microsoft.com/office/drawing/2014/main" xmlns="" id="{AA28AC42-4E81-8781-399E-41E55181A818}"/>
              </a:ext>
            </a:extLst>
          </p:cNvPr>
          <p:cNvSpPr>
            <a:spLocks noGrp="1"/>
          </p:cNvSpPr>
          <p:nvPr>
            <p:ph idx="1"/>
          </p:nvPr>
        </p:nvSpPr>
        <p:spPr>
          <a:xfrm>
            <a:off x="403983" y="2525714"/>
            <a:ext cx="6252170" cy="1758680"/>
          </a:xfrm>
        </p:spPr>
        <p:txBody>
          <a:bodyPr vert="horz" lIns="91440" tIns="45720" rIns="91440" bIns="45720" rtlCol="0" anchor="t">
            <a:normAutofit fontScale="92500" lnSpcReduction="20000"/>
          </a:bodyPr>
          <a:lstStyle/>
          <a:p>
            <a:pPr algn="just"/>
            <a:r>
              <a:rPr lang="en-US" dirty="0">
                <a:ea typeface="+mn-lt"/>
                <a:cs typeface="+mn-lt"/>
              </a:rPr>
              <a:t>Adjacent list not faster than adjacency matrix ; all the connected nodes must be first explored to find them.</a:t>
            </a:r>
          </a:p>
          <a:p>
            <a:pPr algn="just"/>
            <a:r>
              <a:rPr lang="en-US" dirty="0">
                <a:ea typeface="+mn-lt"/>
                <a:cs typeface="+mn-lt"/>
              </a:rPr>
              <a:t>i.e., traversing is costly as compare to</a:t>
            </a:r>
            <a:r>
              <a:rPr lang="en-US" dirty="0">
                <a:ea typeface="Calibri"/>
                <a:cs typeface="Calibri"/>
              </a:rPr>
              <a:t> Adjacency matrix.</a:t>
            </a:r>
            <a:endParaRPr lang="en-US" dirty="0">
              <a:ea typeface="+mn-lt"/>
              <a:cs typeface="+mn-lt"/>
            </a:endParaRPr>
          </a:p>
        </p:txBody>
      </p:sp>
      <p:sp>
        <p:nvSpPr>
          <p:cNvPr id="11" name="Freeform: Shape 10">
            <a:extLst>
              <a:ext uri="{FF2B5EF4-FFF2-40B4-BE49-F238E27FC236}">
                <a16:creationId xmlns:a16="http://schemas.microsoft.com/office/drawing/2014/main" xmlns="" id="{7D0B7289-120F-44DC-9769-2E096993B1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xmlns="" id="{158468AF-8ABA-4771-9770-C8C79C0E61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CPU with binary numbers and blueprint">
            <a:extLst>
              <a:ext uri="{FF2B5EF4-FFF2-40B4-BE49-F238E27FC236}">
                <a16:creationId xmlns:a16="http://schemas.microsoft.com/office/drawing/2014/main" xmlns="" id="{0E32F52D-2C16-C31E-8447-81719791E13A}"/>
              </a:ext>
            </a:extLst>
          </p:cNvPr>
          <p:cNvPicPr>
            <a:picLocks noChangeAspect="1"/>
          </p:cNvPicPr>
          <p:nvPr/>
        </p:nvPicPr>
        <p:blipFill rotWithShape="1">
          <a:blip r:embed="rId2"/>
          <a:srcRect l="31613" r="25687" b="-2"/>
          <a:stretch/>
        </p:blipFill>
        <p:spPr>
          <a:xfrm>
            <a:off x="6986049" y="10"/>
            <a:ext cx="5205951" cy="6857990"/>
          </a:xfrm>
          <a:custGeom>
            <a:avLst/>
            <a:gdLst/>
            <a:ahLst/>
            <a:cxnLst/>
            <a:rect l="l" t="t" r="r" b="b"/>
            <a:pathLst>
              <a:path w="5205951" h="6858000">
                <a:moveTo>
                  <a:pt x="1623023" y="0"/>
                </a:moveTo>
                <a:lnTo>
                  <a:pt x="2716256" y="0"/>
                </a:lnTo>
                <a:lnTo>
                  <a:pt x="3496422" y="0"/>
                </a:lnTo>
                <a:lnTo>
                  <a:pt x="5205951" y="0"/>
                </a:lnTo>
                <a:lnTo>
                  <a:pt x="5205951"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5" name="Freeform: Shape 14">
            <a:extLst>
              <a:ext uri="{FF2B5EF4-FFF2-40B4-BE49-F238E27FC236}">
                <a16:creationId xmlns:a16="http://schemas.microsoft.com/office/drawing/2014/main" xmlns="" id="{430FFA19-9577-4BA8-B103-A75613F3FA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986049" y="0"/>
            <a:ext cx="2680522" cy="6858000"/>
          </a:xfrm>
          <a:custGeom>
            <a:avLst/>
            <a:gdLst>
              <a:gd name="connsiteX0" fmla="*/ 1057499 w 2680522"/>
              <a:gd name="connsiteY0" fmla="*/ 0 h 6858000"/>
              <a:gd name="connsiteX1" fmla="*/ 879731 w 2680522"/>
              <a:gd name="connsiteY1" fmla="*/ 0 h 6858000"/>
              <a:gd name="connsiteX2" fmla="*/ 901855 w 2680522"/>
              <a:gd name="connsiteY2" fmla="*/ 14997 h 6858000"/>
              <a:gd name="connsiteX3" fmla="*/ 2502754 w 2680522"/>
              <a:gd name="connsiteY3" fmla="*/ 3621656 h 6858000"/>
              <a:gd name="connsiteX4" fmla="*/ 628404 w 2680522"/>
              <a:gd name="connsiteY4" fmla="*/ 6374814 h 6858000"/>
              <a:gd name="connsiteX5" fmla="*/ 111756 w 2680522"/>
              <a:gd name="connsiteY5" fmla="*/ 6780599 h 6858000"/>
              <a:gd name="connsiteX6" fmla="*/ 0 w 2680522"/>
              <a:gd name="connsiteY6" fmla="*/ 6858000 h 6858000"/>
              <a:gd name="connsiteX7" fmla="*/ 177768 w 2680522"/>
              <a:gd name="connsiteY7" fmla="*/ 6858000 h 6858000"/>
              <a:gd name="connsiteX8" fmla="*/ 289524 w 2680522"/>
              <a:gd name="connsiteY8" fmla="*/ 6780599 h 6858000"/>
              <a:gd name="connsiteX9" fmla="*/ 806172 w 2680522"/>
              <a:gd name="connsiteY9" fmla="*/ 6374814 h 6858000"/>
              <a:gd name="connsiteX10" fmla="*/ 2680522 w 2680522"/>
              <a:gd name="connsiteY10" fmla="*/ 3621656 h 6858000"/>
              <a:gd name="connsiteX11" fmla="*/ 1079623 w 2680522"/>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522" h="6858000">
                <a:moveTo>
                  <a:pt x="1057499" y="0"/>
                </a:moveTo>
                <a:lnTo>
                  <a:pt x="879731" y="0"/>
                </a:lnTo>
                <a:lnTo>
                  <a:pt x="901855" y="14997"/>
                </a:lnTo>
                <a:cubicBezTo>
                  <a:pt x="1929018" y="754641"/>
                  <a:pt x="2502754" y="2093192"/>
                  <a:pt x="2502754" y="3621656"/>
                </a:cubicBezTo>
                <a:cubicBezTo>
                  <a:pt x="2502754" y="4969131"/>
                  <a:pt x="1574029" y="5602839"/>
                  <a:pt x="628404" y="6374814"/>
                </a:cubicBezTo>
                <a:cubicBezTo>
                  <a:pt x="456201" y="6515397"/>
                  <a:pt x="285574" y="6653108"/>
                  <a:pt x="111756" y="6780599"/>
                </a:cubicBezTo>
                <a:lnTo>
                  <a:pt x="0" y="6858000"/>
                </a:lnTo>
                <a:lnTo>
                  <a:pt x="177768" y="6858000"/>
                </a:lnTo>
                <a:lnTo>
                  <a:pt x="289524" y="6780599"/>
                </a:lnTo>
                <a:cubicBezTo>
                  <a:pt x="463342" y="6653108"/>
                  <a:pt x="633969" y="6515397"/>
                  <a:pt x="806172" y="6374814"/>
                </a:cubicBezTo>
                <a:cubicBezTo>
                  <a:pt x="1751797" y="5602839"/>
                  <a:pt x="2680522" y="4969131"/>
                  <a:pt x="2680522" y="3621656"/>
                </a:cubicBezTo>
                <a:cubicBezTo>
                  <a:pt x="2680522" y="2093192"/>
                  <a:pt x="2106786" y="754641"/>
                  <a:pt x="1079623"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77797846"/>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erent numbers in 3D">
            <a:extLst>
              <a:ext uri="{FF2B5EF4-FFF2-40B4-BE49-F238E27FC236}">
                <a16:creationId xmlns:a16="http://schemas.microsoft.com/office/drawing/2014/main" xmlns="" id="{3EE26415-664D-8C14-B0E9-46D72374FF53}"/>
              </a:ext>
            </a:extLst>
          </p:cNvPr>
          <p:cNvPicPr>
            <a:picLocks noChangeAspect="1"/>
          </p:cNvPicPr>
          <p:nvPr/>
        </p:nvPicPr>
        <p:blipFill rotWithShape="1">
          <a:blip r:embed="rId3">
            <a:alphaModFix amt="50000"/>
          </a:blip>
          <a:srcRect r="-2" b="-2"/>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04F666FF-19DA-2F92-7C56-4E94033F995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6.  Depth First Search (DFS)</a:t>
            </a:r>
          </a:p>
          <a:p>
            <a:pPr algn="ctr"/>
            <a:endParaRPr lang="en-US" sz="6000">
              <a:solidFill>
                <a:srgbClr val="FFFFFF"/>
              </a:solidFill>
            </a:endParaRPr>
          </a:p>
        </p:txBody>
      </p:sp>
    </p:spTree>
    <p:extLst>
      <p:ext uri="{BB962C8B-B14F-4D97-AF65-F5344CB8AC3E}">
        <p14:creationId xmlns:p14="http://schemas.microsoft.com/office/powerpoint/2010/main" val="951562621"/>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A9D6EEA4-51EF-4796-BE5B-F3EB11F23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network formed by white dots">
            <a:extLst>
              <a:ext uri="{FF2B5EF4-FFF2-40B4-BE49-F238E27FC236}">
                <a16:creationId xmlns:a16="http://schemas.microsoft.com/office/drawing/2014/main" xmlns="" id="{9BE192CB-763E-5D58-9C0E-BBC11CB567A7}"/>
              </a:ext>
            </a:extLst>
          </p:cNvPr>
          <p:cNvPicPr>
            <a:picLocks noChangeAspect="1"/>
          </p:cNvPicPr>
          <p:nvPr/>
        </p:nvPicPr>
        <p:blipFill rotWithShape="1">
          <a:blip r:embed="rId2">
            <a:alphaModFix amt="25000"/>
          </a:blip>
          <a:srcRect t="7516" r="-2" b="19525"/>
          <a:stretch/>
        </p:blipFill>
        <p:spPr>
          <a:xfrm>
            <a:off x="20" y="28754"/>
            <a:ext cx="12191980" cy="6858001"/>
          </a:xfrm>
          <a:prstGeom prst="rect">
            <a:avLst/>
          </a:prstGeom>
        </p:spPr>
      </p:pic>
      <p:sp>
        <p:nvSpPr>
          <p:cNvPr id="2" name="Title 1">
            <a:extLst>
              <a:ext uri="{FF2B5EF4-FFF2-40B4-BE49-F238E27FC236}">
                <a16:creationId xmlns:a16="http://schemas.microsoft.com/office/drawing/2014/main" xmlns="" id="{A669B92E-7A38-C95A-A4B6-9D64EE4964D1}"/>
              </a:ext>
            </a:extLst>
          </p:cNvPr>
          <p:cNvSpPr>
            <a:spLocks noGrp="1"/>
          </p:cNvSpPr>
          <p:nvPr>
            <p:ph type="title"/>
          </p:nvPr>
        </p:nvSpPr>
        <p:spPr>
          <a:xfrm>
            <a:off x="838200" y="2140021"/>
            <a:ext cx="6696445" cy="1325563"/>
          </a:xfrm>
        </p:spPr>
        <p:txBody>
          <a:bodyPr>
            <a:normAutofit/>
          </a:bodyPr>
          <a:lstStyle/>
          <a:p>
            <a:r>
              <a:rPr lang="en-US" sz="4000">
                <a:solidFill>
                  <a:srgbClr val="FFFFFF"/>
                </a:solidFill>
              </a:rPr>
              <a:t>Depth First Search (DFS)</a:t>
            </a:r>
          </a:p>
          <a:p>
            <a:endParaRPr lang="en-US" sz="4000">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xmlns="" id="{DAE5FC20-AC86-712F-623C-0C4DE0A9180D}"/>
              </a:ext>
            </a:extLst>
          </p:cNvPr>
          <p:cNvSpPr>
            <a:spLocks noGrp="1"/>
          </p:cNvSpPr>
          <p:nvPr>
            <p:ph idx="1"/>
          </p:nvPr>
        </p:nvSpPr>
        <p:spPr>
          <a:xfrm>
            <a:off x="838200" y="3590600"/>
            <a:ext cx="10837131" cy="2433722"/>
          </a:xfrm>
        </p:spPr>
        <p:txBody>
          <a:bodyPr vert="horz" lIns="91440" tIns="45720" rIns="91440" bIns="45720" rtlCol="0" anchor="t">
            <a:normAutofit/>
          </a:bodyPr>
          <a:lstStyle/>
          <a:p>
            <a:r>
              <a:rPr lang="en-US" sz="3200" dirty="0">
                <a:solidFill>
                  <a:srgbClr val="FFFFFF"/>
                </a:solidFill>
                <a:ea typeface="+mn-lt"/>
                <a:cs typeface="+mn-lt"/>
              </a:rPr>
              <a:t>Depth first Search or Depth first traversal is a algorithm for searching all the vertices of a graph or tree data structure. Traversal means visiting all the nodes of a graph.</a:t>
            </a:r>
            <a:r>
              <a:rPr lang="en-US" sz="2000" dirty="0"/>
              <a:t/>
            </a:r>
            <a:br>
              <a:rPr lang="en-US" sz="2000" dirty="0"/>
            </a:br>
            <a:endParaRPr lang="en-US" sz="3200">
              <a:solidFill>
                <a:srgbClr val="FFFFFF"/>
              </a:solidFill>
              <a:ea typeface="Calibri"/>
              <a:cs typeface="Calibri"/>
            </a:endParaRPr>
          </a:p>
        </p:txBody>
      </p:sp>
    </p:spTree>
    <p:extLst>
      <p:ext uri="{BB962C8B-B14F-4D97-AF65-F5344CB8AC3E}">
        <p14:creationId xmlns:p14="http://schemas.microsoft.com/office/powerpoint/2010/main" val="266856872"/>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79BB35BC-D5C2-4C8B-A22A-A71E6191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9B9E111-8B1E-1596-C3D4-52E85DEF5C5B}"/>
              </a:ext>
            </a:extLst>
          </p:cNvPr>
          <p:cNvSpPr>
            <a:spLocks noGrp="1"/>
          </p:cNvSpPr>
          <p:nvPr>
            <p:ph type="title"/>
          </p:nvPr>
        </p:nvSpPr>
        <p:spPr>
          <a:xfrm>
            <a:off x="5550505" y="365125"/>
            <a:ext cx="6335255" cy="1807305"/>
          </a:xfrm>
        </p:spPr>
        <p:txBody>
          <a:bodyPr>
            <a:normAutofit/>
          </a:bodyPr>
          <a:lstStyle/>
          <a:p>
            <a:r>
              <a:rPr lang="en-US"/>
              <a:t>Depth First Search Example</a:t>
            </a:r>
          </a:p>
          <a:p>
            <a:endParaRPr lang="en-US">
              <a:ea typeface="Calibri Light"/>
              <a:cs typeface="Calibri Light"/>
            </a:endParaRPr>
          </a:p>
        </p:txBody>
      </p:sp>
      <p:pic>
        <p:nvPicPr>
          <p:cNvPr id="5" name="Picture 4" descr="Magnifying glass and question mark">
            <a:extLst>
              <a:ext uri="{FF2B5EF4-FFF2-40B4-BE49-F238E27FC236}">
                <a16:creationId xmlns:a16="http://schemas.microsoft.com/office/drawing/2014/main" xmlns="" id="{9B249CB8-8BD9-D076-D5B8-925DC0A60D77}"/>
              </a:ext>
            </a:extLst>
          </p:cNvPr>
          <p:cNvPicPr>
            <a:picLocks noChangeAspect="1"/>
          </p:cNvPicPr>
          <p:nvPr/>
        </p:nvPicPr>
        <p:blipFill rotWithShape="1">
          <a:blip r:embed="rId2"/>
          <a:srcRect l="29145" r="20686"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xmlns="" id="{D972FC39-7AAF-91DC-2398-7A595A70A013}"/>
              </a:ext>
            </a:extLst>
          </p:cNvPr>
          <p:cNvSpPr>
            <a:spLocks noGrp="1"/>
          </p:cNvSpPr>
          <p:nvPr>
            <p:ph idx="1"/>
          </p:nvPr>
        </p:nvSpPr>
        <p:spPr>
          <a:xfrm>
            <a:off x="6513788" y="2333297"/>
            <a:ext cx="5371972" cy="1730195"/>
          </a:xfrm>
        </p:spPr>
        <p:txBody>
          <a:bodyPr vert="horz" lIns="91440" tIns="45720" rIns="91440" bIns="45720" rtlCol="0" anchor="t">
            <a:normAutofit/>
          </a:bodyPr>
          <a:lstStyle/>
          <a:p>
            <a:pPr algn="just"/>
            <a:r>
              <a:rPr lang="en-US">
                <a:ea typeface="+mn-lt"/>
                <a:cs typeface="+mn-lt"/>
              </a:rPr>
              <a:t>Let's see how the Depth First Search algorithm works with an example. We use an undirected graph with 5 vertices.</a:t>
            </a:r>
            <a:endParaRPr lang="en-US">
              <a:ea typeface="Calibri" panose="020F0502020204030204"/>
              <a:cs typeface="Calibri" panose="020F0502020204030204"/>
            </a:endParaRPr>
          </a:p>
          <a:p>
            <a:endParaRPr lang="en-US"/>
          </a:p>
        </p:txBody>
      </p:sp>
    </p:spTree>
    <p:extLst>
      <p:ext uri="{BB962C8B-B14F-4D97-AF65-F5344CB8AC3E}">
        <p14:creationId xmlns:p14="http://schemas.microsoft.com/office/powerpoint/2010/main" val="2039761508"/>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We start from vertex 0, the DFS algorithm starts by putting it in the Visited list and putting all its adjacent vertices in the stack.">
            <a:extLst>
              <a:ext uri="{FF2B5EF4-FFF2-40B4-BE49-F238E27FC236}">
                <a16:creationId xmlns:a16="http://schemas.microsoft.com/office/drawing/2014/main" xmlns="" id="{EC61A1AC-0A79-3FE6-4878-D86FBA72E16F}"/>
              </a:ext>
            </a:extLst>
          </p:cNvPr>
          <p:cNvPicPr>
            <a:picLocks noChangeAspect="1"/>
          </p:cNvPicPr>
          <p:nvPr/>
        </p:nvPicPr>
        <p:blipFill>
          <a:blip r:embed="rId2"/>
          <a:stretch>
            <a:fillRect/>
          </a:stretch>
        </p:blipFill>
        <p:spPr>
          <a:xfrm>
            <a:off x="1249521" y="3196870"/>
            <a:ext cx="10945266" cy="364443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ormAutofit/>
          </a:bodyPr>
          <a:lstStyle/>
          <a:p>
            <a:r>
              <a:rPr lang="en-US">
                <a:ea typeface="Calibri"/>
                <a:cs typeface="Calibri"/>
              </a:rPr>
              <a:t>Undirected graph with 5 vertices</a:t>
            </a:r>
          </a:p>
          <a:p>
            <a:endParaRPr lang="en-US">
              <a:ea typeface="Calibri"/>
              <a:cs typeface="Calibri"/>
            </a:endParaRPr>
          </a:p>
        </p:txBody>
      </p:sp>
    </p:spTree>
    <p:extLst>
      <p:ext uri="{BB962C8B-B14F-4D97-AF65-F5344CB8AC3E}">
        <p14:creationId xmlns:p14="http://schemas.microsoft.com/office/powerpoint/2010/main" val="172943959"/>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chor="t">
            <a:normAutofit/>
          </a:bodyPr>
          <a:lstStyle/>
          <a:p>
            <a:endParaRPr lang="en-US" dirty="0">
              <a:ea typeface="Calibri"/>
              <a:cs typeface="Calibri"/>
            </a:endParaRPr>
          </a:p>
          <a:p>
            <a:endParaRPr lang="en-US" dirty="0">
              <a:ea typeface="Calibri"/>
              <a:cs typeface="Calibri"/>
            </a:endParaRPr>
          </a:p>
        </p:txBody>
      </p:sp>
      <p:pic>
        <p:nvPicPr>
          <p:cNvPr id="4" name="Picture 3" descr="Start by putting it in the Visited list and putting all its adjacent vertices in the stack.">
            <a:extLst>
              <a:ext uri="{FF2B5EF4-FFF2-40B4-BE49-F238E27FC236}">
                <a16:creationId xmlns:a16="http://schemas.microsoft.com/office/drawing/2014/main" xmlns="" id="{0FEE43F3-4EBF-DBA1-1147-B48AEC27754C}"/>
              </a:ext>
            </a:extLst>
          </p:cNvPr>
          <p:cNvPicPr>
            <a:picLocks noChangeAspect="1"/>
          </p:cNvPicPr>
          <p:nvPr/>
        </p:nvPicPr>
        <p:blipFill>
          <a:blip r:embed="rId2"/>
          <a:stretch>
            <a:fillRect/>
          </a:stretch>
        </p:blipFill>
        <p:spPr>
          <a:xfrm>
            <a:off x="1158816" y="3189965"/>
            <a:ext cx="11038932" cy="3655461"/>
          </a:xfrm>
          <a:prstGeom prst="rect">
            <a:avLst/>
          </a:prstGeom>
        </p:spPr>
      </p:pic>
      <p:sp>
        <p:nvSpPr>
          <p:cNvPr id="8" name="Content Placeholder 2">
            <a:extLst>
              <a:ext uri="{FF2B5EF4-FFF2-40B4-BE49-F238E27FC236}">
                <a16:creationId xmlns:a16="http://schemas.microsoft.com/office/drawing/2014/main" xmlns="" id="{60E9BFB5-01EF-ACB3-6918-BEAFF4202C94}"/>
              </a:ext>
            </a:extLst>
          </p:cNvPr>
          <p:cNvSpPr>
            <a:spLocks noGrp="1"/>
          </p:cNvSpPr>
          <p:nvPr/>
        </p:nvSpPr>
        <p:spPr>
          <a:xfrm>
            <a:off x="838200" y="1006116"/>
            <a:ext cx="10515600" cy="126020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n-lt"/>
                <a:cs typeface="+mn-lt"/>
              </a:rPr>
              <a:t>We start from vertex 0, the DFS algorithm starts by putting it in the Visited list and putting all its </a:t>
            </a:r>
            <a:r>
              <a:rPr lang="en-US" dirty="0">
                <a:solidFill>
                  <a:srgbClr val="00B050"/>
                </a:solidFill>
                <a:ea typeface="+mn-lt"/>
                <a:cs typeface="+mn-lt"/>
              </a:rPr>
              <a:t>adjacent vertices </a:t>
            </a:r>
            <a:r>
              <a:rPr lang="en-US" dirty="0">
                <a:ea typeface="+mn-lt"/>
                <a:cs typeface="+mn-lt"/>
              </a:rPr>
              <a:t>in the stack.</a:t>
            </a:r>
          </a:p>
          <a:p>
            <a:r>
              <a:rPr lang="en-US" sz="2000" dirty="0">
                <a:ea typeface="+mn-lt"/>
                <a:cs typeface="+mn-lt"/>
              </a:rPr>
              <a:t>Visit the element and put it in the visited list</a:t>
            </a:r>
          </a:p>
        </p:txBody>
      </p:sp>
    </p:spTree>
    <p:extLst>
      <p:ext uri="{BB962C8B-B14F-4D97-AF65-F5344CB8AC3E}">
        <p14:creationId xmlns:p14="http://schemas.microsoft.com/office/powerpoint/2010/main" val="390383079"/>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chor="t">
            <a:normAutofit/>
          </a:bodyPr>
          <a:lstStyle/>
          <a:p>
            <a:endParaRPr lang="en-US">
              <a:ea typeface="Calibri"/>
              <a:cs typeface="Calibri"/>
            </a:endParaRPr>
          </a:p>
          <a:p>
            <a:endParaRPr lang="en-US">
              <a:ea typeface="Calibri"/>
              <a:cs typeface="Calibri"/>
            </a:endParaRPr>
          </a:p>
        </p:txBody>
      </p:sp>
      <p:sp>
        <p:nvSpPr>
          <p:cNvPr id="8" name="Content Placeholder 2">
            <a:extLst>
              <a:ext uri="{FF2B5EF4-FFF2-40B4-BE49-F238E27FC236}">
                <a16:creationId xmlns:a16="http://schemas.microsoft.com/office/drawing/2014/main" xmlns="" id="{60E9BFB5-01EF-ACB3-6918-BEAFF4202C94}"/>
              </a:ext>
            </a:extLst>
          </p:cNvPr>
          <p:cNvSpPr>
            <a:spLocks noGrp="1"/>
          </p:cNvSpPr>
          <p:nvPr/>
        </p:nvSpPr>
        <p:spPr>
          <a:xfrm>
            <a:off x="838200" y="1006116"/>
            <a:ext cx="10515600" cy="12602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ea typeface="+mn-lt"/>
                <a:cs typeface="+mn-lt"/>
              </a:rPr>
              <a:t>Next, we visit the element at the top of stack i.e. 1 and go to its adjacent nodes. Since 0 has already been visited, we visit 2 instead.</a:t>
            </a:r>
          </a:p>
          <a:p>
            <a:r>
              <a:rPr lang="en-US" sz="1800">
                <a:ea typeface="+mn-lt"/>
                <a:cs typeface="+mn-lt"/>
              </a:rPr>
              <a:t>Visit the element at the top of stack</a:t>
            </a:r>
          </a:p>
        </p:txBody>
      </p:sp>
      <p:pic>
        <p:nvPicPr>
          <p:cNvPr id="6" name="Picture 5" descr="A screenshot of a computer&#10;&#10;Description automatically generated">
            <a:extLst>
              <a:ext uri="{FF2B5EF4-FFF2-40B4-BE49-F238E27FC236}">
                <a16:creationId xmlns:a16="http://schemas.microsoft.com/office/drawing/2014/main" xmlns="" id="{015F9E71-F68D-AD1B-1F6D-D09154366824}"/>
              </a:ext>
            </a:extLst>
          </p:cNvPr>
          <p:cNvPicPr>
            <a:picLocks noChangeAspect="1"/>
          </p:cNvPicPr>
          <p:nvPr/>
        </p:nvPicPr>
        <p:blipFill>
          <a:blip r:embed="rId2"/>
          <a:stretch>
            <a:fillRect/>
          </a:stretch>
        </p:blipFill>
        <p:spPr>
          <a:xfrm>
            <a:off x="1158816" y="3189965"/>
            <a:ext cx="11038933" cy="3655462"/>
          </a:xfrm>
          <a:prstGeom prst="rect">
            <a:avLst/>
          </a:prstGeom>
        </p:spPr>
      </p:pic>
    </p:spTree>
    <p:extLst>
      <p:ext uri="{BB962C8B-B14F-4D97-AF65-F5344CB8AC3E}">
        <p14:creationId xmlns:p14="http://schemas.microsoft.com/office/powerpoint/2010/main" val="3476464738"/>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chor="t">
            <a:normAutofit/>
          </a:bodyPr>
          <a:lstStyle/>
          <a:p>
            <a:endParaRPr lang="en-US">
              <a:ea typeface="Calibri"/>
              <a:cs typeface="Calibri"/>
            </a:endParaRPr>
          </a:p>
          <a:p>
            <a:endParaRPr lang="en-US">
              <a:ea typeface="Calibri"/>
              <a:cs typeface="Calibri"/>
            </a:endParaRPr>
          </a:p>
        </p:txBody>
      </p:sp>
      <p:sp>
        <p:nvSpPr>
          <p:cNvPr id="8" name="Content Placeholder 2">
            <a:extLst>
              <a:ext uri="{FF2B5EF4-FFF2-40B4-BE49-F238E27FC236}">
                <a16:creationId xmlns:a16="http://schemas.microsoft.com/office/drawing/2014/main" xmlns="" id="{60E9BFB5-01EF-ACB3-6918-BEAFF4202C94}"/>
              </a:ext>
            </a:extLst>
          </p:cNvPr>
          <p:cNvSpPr>
            <a:spLocks noGrp="1"/>
          </p:cNvSpPr>
          <p:nvPr/>
        </p:nvSpPr>
        <p:spPr>
          <a:xfrm>
            <a:off x="838200" y="1006116"/>
            <a:ext cx="10515600" cy="12602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ea typeface="+mn-lt"/>
                <a:cs typeface="+mn-lt"/>
              </a:rPr>
              <a:t>Vertex 2 has an unvisited adjacent vertex in 4, so we add that to the top of the stack and visit it.</a:t>
            </a:r>
          </a:p>
        </p:txBody>
      </p:sp>
      <p:pic>
        <p:nvPicPr>
          <p:cNvPr id="2" name="Picture 1" descr="Vertex 2 has an unvisited adjacent vertex in 4, so we add that to the top of the stack and visit it.">
            <a:extLst>
              <a:ext uri="{FF2B5EF4-FFF2-40B4-BE49-F238E27FC236}">
                <a16:creationId xmlns:a16="http://schemas.microsoft.com/office/drawing/2014/main" xmlns="" id="{5854377C-E0AC-9BC9-5524-EC780AD9F9C0}"/>
              </a:ext>
            </a:extLst>
          </p:cNvPr>
          <p:cNvPicPr>
            <a:picLocks noChangeAspect="1"/>
          </p:cNvPicPr>
          <p:nvPr/>
        </p:nvPicPr>
        <p:blipFill>
          <a:blip r:embed="rId2"/>
          <a:stretch>
            <a:fillRect/>
          </a:stretch>
        </p:blipFill>
        <p:spPr>
          <a:xfrm>
            <a:off x="1187571" y="3175588"/>
            <a:ext cx="10995800" cy="3655463"/>
          </a:xfrm>
          <a:prstGeom prst="rect">
            <a:avLst/>
          </a:prstGeom>
        </p:spPr>
      </p:pic>
    </p:spTree>
    <p:extLst>
      <p:ext uri="{BB962C8B-B14F-4D97-AF65-F5344CB8AC3E}">
        <p14:creationId xmlns:p14="http://schemas.microsoft.com/office/powerpoint/2010/main" val="237003327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7025EFD5-738C-41B9-87FE-0C00E211BD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aph contains vertices that are like points and edges that connect the points">
            <a:extLst>
              <a:ext uri="{FF2B5EF4-FFF2-40B4-BE49-F238E27FC236}">
                <a16:creationId xmlns:a16="http://schemas.microsoft.com/office/drawing/2014/main" xmlns="" id="{19085ACD-D91C-94D4-9974-E637CD96905D}"/>
              </a:ext>
            </a:extLst>
          </p:cNvPr>
          <p:cNvPicPr>
            <a:picLocks noChangeAspect="1"/>
          </p:cNvPicPr>
          <p:nvPr/>
        </p:nvPicPr>
        <p:blipFill rotWithShape="1">
          <a:blip r:embed="rId3"/>
          <a:srcRect l="31571" r="35867" b="1"/>
          <a:stretch/>
        </p:blipFill>
        <p:spPr>
          <a:xfrm>
            <a:off x="858284" y="1165109"/>
            <a:ext cx="4261337" cy="435133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4" name="!!Arc">
            <a:extLst>
              <a:ext uri="{FF2B5EF4-FFF2-40B4-BE49-F238E27FC236}">
                <a16:creationId xmlns:a16="http://schemas.microsoft.com/office/drawing/2014/main" xmlns="" id="{835EF3DD-7D43-4A27-8967-A92FD8CC93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25" name="Content Placeholder 2">
            <a:extLst>
              <a:ext uri="{FF2B5EF4-FFF2-40B4-BE49-F238E27FC236}">
                <a16:creationId xmlns:a16="http://schemas.microsoft.com/office/drawing/2014/main" xmlns="" id="{031D4CCD-C721-FEA2-779A-2C1C702439EF}"/>
              </a:ext>
            </a:extLst>
          </p:cNvPr>
          <p:cNvGraphicFramePr>
            <a:graphicFrameLocks noGrp="1"/>
          </p:cNvGraphicFramePr>
          <p:nvPr>
            <p:ph idx="1"/>
          </p:nvPr>
        </p:nvGraphicFramePr>
        <p:xfrm>
          <a:off x="5827048" y="1904772"/>
          <a:ext cx="5721484"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4943858"/>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chor="t">
            <a:normAutofit/>
          </a:bodyPr>
          <a:lstStyle/>
          <a:p>
            <a:endParaRPr lang="en-US">
              <a:ea typeface="Calibri"/>
              <a:cs typeface="Calibri"/>
            </a:endParaRPr>
          </a:p>
          <a:p>
            <a:endParaRPr lang="en-US">
              <a:ea typeface="Calibri"/>
              <a:cs typeface="Calibri"/>
            </a:endParaRPr>
          </a:p>
        </p:txBody>
      </p:sp>
      <p:sp>
        <p:nvSpPr>
          <p:cNvPr id="8" name="Content Placeholder 2">
            <a:extLst>
              <a:ext uri="{FF2B5EF4-FFF2-40B4-BE49-F238E27FC236}">
                <a16:creationId xmlns:a16="http://schemas.microsoft.com/office/drawing/2014/main" xmlns="" id="{60E9BFB5-01EF-ACB3-6918-BEAFF4202C94}"/>
              </a:ext>
            </a:extLst>
          </p:cNvPr>
          <p:cNvSpPr>
            <a:spLocks noGrp="1"/>
          </p:cNvSpPr>
          <p:nvPr/>
        </p:nvSpPr>
        <p:spPr>
          <a:xfrm>
            <a:off x="838200" y="1006116"/>
            <a:ext cx="10515600" cy="12602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ea typeface="+mn-lt"/>
                <a:cs typeface="+mn-lt"/>
              </a:rPr>
              <a:t>Vertex 2 has an unvisited adjacent vertex in 4, so we add that to the top of the stack and visit it.</a:t>
            </a:r>
          </a:p>
        </p:txBody>
      </p:sp>
      <p:pic>
        <p:nvPicPr>
          <p:cNvPr id="2" name="Picture 1" descr="Vertex 2 has an unvisited adjacent vertex in 4, so we add that to the top of the stack and visit it.">
            <a:extLst>
              <a:ext uri="{FF2B5EF4-FFF2-40B4-BE49-F238E27FC236}">
                <a16:creationId xmlns:a16="http://schemas.microsoft.com/office/drawing/2014/main" xmlns="" id="{22E815D8-30C9-9623-EA38-2DCACA37E59B}"/>
              </a:ext>
            </a:extLst>
          </p:cNvPr>
          <p:cNvPicPr>
            <a:picLocks noChangeAspect="1"/>
          </p:cNvPicPr>
          <p:nvPr/>
        </p:nvPicPr>
        <p:blipFill>
          <a:blip r:embed="rId2"/>
          <a:stretch>
            <a:fillRect/>
          </a:stretch>
        </p:blipFill>
        <p:spPr>
          <a:xfrm>
            <a:off x="1201948" y="3175588"/>
            <a:ext cx="10981423" cy="3684218"/>
          </a:xfrm>
          <a:prstGeom prst="rect">
            <a:avLst/>
          </a:prstGeom>
        </p:spPr>
      </p:pic>
    </p:spTree>
    <p:extLst>
      <p:ext uri="{BB962C8B-B14F-4D97-AF65-F5344CB8AC3E}">
        <p14:creationId xmlns:p14="http://schemas.microsoft.com/office/powerpoint/2010/main" val="3050895065"/>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chor="t">
            <a:normAutofit/>
          </a:bodyPr>
          <a:lstStyle/>
          <a:p>
            <a:endParaRPr lang="en-US">
              <a:ea typeface="Calibri"/>
              <a:cs typeface="Calibri"/>
            </a:endParaRPr>
          </a:p>
          <a:p>
            <a:endParaRPr lang="en-US">
              <a:ea typeface="Calibri"/>
              <a:cs typeface="Calibri"/>
            </a:endParaRPr>
          </a:p>
        </p:txBody>
      </p:sp>
      <p:sp>
        <p:nvSpPr>
          <p:cNvPr id="8" name="Content Placeholder 2">
            <a:extLst>
              <a:ext uri="{FF2B5EF4-FFF2-40B4-BE49-F238E27FC236}">
                <a16:creationId xmlns:a16="http://schemas.microsoft.com/office/drawing/2014/main" xmlns="" id="{60E9BFB5-01EF-ACB3-6918-BEAFF4202C94}"/>
              </a:ext>
            </a:extLst>
          </p:cNvPr>
          <p:cNvSpPr>
            <a:spLocks noGrp="1"/>
          </p:cNvSpPr>
          <p:nvPr/>
        </p:nvSpPr>
        <p:spPr>
          <a:xfrm>
            <a:off x="838200" y="1006116"/>
            <a:ext cx="10515600" cy="12602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ea typeface="+mn-lt"/>
                <a:cs typeface="+mn-lt"/>
              </a:rPr>
              <a:t>After we visit the last element 3, it doesn't have any unvisited adjacent nodes, so we have completed the Depth First Traversal of the graph.</a:t>
            </a:r>
          </a:p>
        </p:txBody>
      </p:sp>
      <p:pic>
        <p:nvPicPr>
          <p:cNvPr id="4" name="Picture 3" descr="After we visit the last element 3, it doesn't have any unvisited adjacent nodes, so we have completed the Depth First Traversal of the graph.">
            <a:extLst>
              <a:ext uri="{FF2B5EF4-FFF2-40B4-BE49-F238E27FC236}">
                <a16:creationId xmlns:a16="http://schemas.microsoft.com/office/drawing/2014/main" xmlns="" id="{CBAB4214-1B8E-E198-3757-C6E8A2947BFF}"/>
              </a:ext>
            </a:extLst>
          </p:cNvPr>
          <p:cNvPicPr>
            <a:picLocks noChangeAspect="1"/>
          </p:cNvPicPr>
          <p:nvPr/>
        </p:nvPicPr>
        <p:blipFill>
          <a:blip r:embed="rId2"/>
          <a:stretch>
            <a:fillRect/>
          </a:stretch>
        </p:blipFill>
        <p:spPr>
          <a:xfrm>
            <a:off x="1158816" y="3189965"/>
            <a:ext cx="11038933" cy="3655463"/>
          </a:xfrm>
          <a:prstGeom prst="rect">
            <a:avLst/>
          </a:prstGeom>
        </p:spPr>
      </p:pic>
    </p:spTree>
    <p:extLst>
      <p:ext uri="{BB962C8B-B14F-4D97-AF65-F5344CB8AC3E}">
        <p14:creationId xmlns:p14="http://schemas.microsoft.com/office/powerpoint/2010/main" val="1600162239"/>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9228552E-C8B1-4A80-8448-0787CE0FC7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1A2AEA6A-707F-DDA4-4DEB-CB11FB564597}"/>
              </a:ext>
            </a:extLst>
          </p:cNvPr>
          <p:cNvPicPr>
            <a:picLocks noChangeAspect="1"/>
          </p:cNvPicPr>
          <p:nvPr/>
        </p:nvPicPr>
        <p:blipFill rotWithShape="1">
          <a:blip r:embed="rId2">
            <a:alphaModFix amt="35000"/>
          </a:blip>
          <a:srcRect t="1177" r="-2" b="14426"/>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650DDAC9-EFC7-4509-D042-84CA8ABB44F0}"/>
              </a:ext>
            </a:extLst>
          </p:cNvPr>
          <p:cNvSpPr>
            <a:spLocks noGrp="1"/>
          </p:cNvSpPr>
          <p:nvPr>
            <p:ph type="title"/>
          </p:nvPr>
        </p:nvSpPr>
        <p:spPr>
          <a:xfrm>
            <a:off x="838200" y="365125"/>
            <a:ext cx="10515600" cy="1325563"/>
          </a:xfrm>
        </p:spPr>
        <p:txBody>
          <a:bodyPr>
            <a:normAutofit/>
          </a:bodyPr>
          <a:lstStyle/>
          <a:p>
            <a:r>
              <a:rPr lang="en-US">
                <a:solidFill>
                  <a:srgbClr val="FFFFFF"/>
                </a:solidFill>
              </a:rPr>
              <a:t>Depth First Search Algorithm</a:t>
            </a:r>
          </a:p>
          <a:p>
            <a:endParaRPr lang="en-US">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xmlns="" id="{3F55C7D8-33F3-D401-7B81-0DB514E5DCBC}"/>
              </a:ext>
            </a:extLst>
          </p:cNvPr>
          <p:cNvGraphicFramePr>
            <a:graphicFrameLocks noGrp="1"/>
          </p:cNvGraphicFramePr>
          <p:nvPr>
            <p:ph idx="1"/>
            <p:extLst>
              <p:ext uri="{D42A27DB-BD31-4B8C-83A1-F6EECF244321}">
                <p14:modId xmlns:p14="http://schemas.microsoft.com/office/powerpoint/2010/main" val="2568944623"/>
              </p:ext>
            </p:extLst>
          </p:nvPr>
        </p:nvGraphicFramePr>
        <p:xfrm>
          <a:off x="191220" y="1293664"/>
          <a:ext cx="11809561" cy="5271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3007217"/>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9228552E-C8B1-4A80-8448-0787CE0FC7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of an electromagnetic radiation">
            <a:extLst>
              <a:ext uri="{FF2B5EF4-FFF2-40B4-BE49-F238E27FC236}">
                <a16:creationId xmlns:a16="http://schemas.microsoft.com/office/drawing/2014/main" xmlns="" id="{59A9C5F6-CD77-7F29-A230-0E5E994ED114}"/>
              </a:ext>
            </a:extLst>
          </p:cNvPr>
          <p:cNvPicPr>
            <a:picLocks noChangeAspect="1"/>
          </p:cNvPicPr>
          <p:nvPr/>
        </p:nvPicPr>
        <p:blipFill rotWithShape="1">
          <a:blip r:embed="rId2">
            <a:alphaModFix amt="35000"/>
          </a:blip>
          <a:srcRect t="8891" r="-2" b="7081"/>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E171E2F5-CA2D-77FC-75AC-24E3F13AD9B6}"/>
              </a:ext>
            </a:extLst>
          </p:cNvPr>
          <p:cNvSpPr>
            <a:spLocks noGrp="1"/>
          </p:cNvSpPr>
          <p:nvPr>
            <p:ph type="title"/>
          </p:nvPr>
        </p:nvSpPr>
        <p:spPr>
          <a:xfrm>
            <a:off x="838200" y="365125"/>
            <a:ext cx="10515600" cy="1325563"/>
          </a:xfrm>
        </p:spPr>
        <p:txBody>
          <a:bodyPr>
            <a:normAutofit/>
          </a:bodyPr>
          <a:lstStyle/>
          <a:p>
            <a:r>
              <a:rPr lang="en-US">
                <a:solidFill>
                  <a:srgbClr val="FFFFFF"/>
                </a:solidFill>
              </a:rPr>
              <a:t>DFS Pseudocode (recursive implementation)</a:t>
            </a:r>
            <a:endParaRPr lang="en-US">
              <a:solidFill>
                <a:srgbClr val="FFFFFF"/>
              </a:solidFill>
              <a:ea typeface="Calibri Light"/>
              <a:cs typeface="Calibri Light"/>
            </a:endParaRPr>
          </a:p>
          <a:p>
            <a:endParaRPr lang="en-US">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xmlns="" id="{52F0D213-F2DF-2274-046D-7E741A547D3C}"/>
              </a:ext>
            </a:extLst>
          </p:cNvPr>
          <p:cNvSpPr>
            <a:spLocks noGrp="1"/>
          </p:cNvSpPr>
          <p:nvPr>
            <p:ph idx="1"/>
          </p:nvPr>
        </p:nvSpPr>
        <p:spPr>
          <a:xfrm>
            <a:off x="737558" y="1034870"/>
            <a:ext cx="10515600" cy="4351338"/>
          </a:xfrm>
        </p:spPr>
        <p:txBody>
          <a:bodyPr vert="horz" lIns="91440" tIns="45720" rIns="91440" bIns="45720" rtlCol="0" anchor="t">
            <a:noAutofit/>
          </a:bodyPr>
          <a:lstStyle/>
          <a:p>
            <a:r>
              <a:rPr lang="en-US" sz="2400" dirty="0">
                <a:solidFill>
                  <a:srgbClr val="FFFFFF"/>
                </a:solidFill>
                <a:ea typeface="+mn-lt"/>
                <a:cs typeface="+mn-lt"/>
              </a:rPr>
              <a:t>The </a:t>
            </a:r>
            <a:r>
              <a:rPr lang="en-US" sz="2400" dirty="0" err="1">
                <a:solidFill>
                  <a:srgbClr val="FFFFFF"/>
                </a:solidFill>
                <a:ea typeface="+mn-lt"/>
                <a:cs typeface="+mn-lt"/>
              </a:rPr>
              <a:t>pseudocode</a:t>
            </a:r>
            <a:r>
              <a:rPr lang="en-US" sz="2400" dirty="0">
                <a:solidFill>
                  <a:srgbClr val="FFFFFF"/>
                </a:solidFill>
                <a:ea typeface="+mn-lt"/>
                <a:cs typeface="+mn-lt"/>
              </a:rPr>
              <a:t> for DFS is shown below. In the </a:t>
            </a:r>
            <a:r>
              <a:rPr lang="en-US" sz="2400" dirty="0" err="1">
                <a:solidFill>
                  <a:srgbClr val="FFFFFF"/>
                </a:solidFill>
                <a:ea typeface="+mn-lt"/>
                <a:cs typeface="+mn-lt"/>
              </a:rPr>
              <a:t>init</a:t>
            </a:r>
            <a:r>
              <a:rPr lang="en-US" sz="2400" dirty="0">
                <a:solidFill>
                  <a:srgbClr val="FFFFFF"/>
                </a:solidFill>
                <a:ea typeface="+mn-lt"/>
                <a:cs typeface="+mn-lt"/>
              </a:rPr>
              <a:t>() function, notice that we run the DFS function on every node. This is because the graph might have two different disconnected parts so to make sure that we cover every vertex, we can also run the DFS algorithm on every node.</a:t>
            </a:r>
            <a:endParaRPr lang="en-US" sz="2400" dirty="0">
              <a:solidFill>
                <a:srgbClr val="FFFFFF"/>
              </a:solidFill>
              <a:latin typeface="Calibri"/>
              <a:ea typeface="+mn-lt"/>
              <a:cs typeface="+mn-lt"/>
            </a:endParaRPr>
          </a:p>
          <a:p>
            <a:pPr marL="0" indent="0">
              <a:buNone/>
            </a:pPr>
            <a:r>
              <a:rPr lang="en-US" sz="2000" b="1" dirty="0">
                <a:solidFill>
                  <a:srgbClr val="FFFFFF"/>
                </a:solidFill>
                <a:latin typeface="Consolas"/>
                <a:ea typeface="+mn-lt"/>
                <a:cs typeface="+mn-lt"/>
              </a:rPr>
              <a:t>DFS(G, u)
    </a:t>
            </a:r>
            <a:r>
              <a:rPr lang="en-US" sz="2000" b="1" dirty="0" err="1">
                <a:solidFill>
                  <a:srgbClr val="FFFFFF"/>
                </a:solidFill>
                <a:latin typeface="Consolas"/>
                <a:ea typeface="+mn-lt"/>
                <a:cs typeface="+mn-lt"/>
              </a:rPr>
              <a:t>u.visited</a:t>
            </a:r>
            <a:r>
              <a:rPr lang="en-US" sz="2000" b="1" dirty="0">
                <a:solidFill>
                  <a:srgbClr val="FFFFFF"/>
                </a:solidFill>
                <a:latin typeface="Consolas"/>
                <a:ea typeface="+mn-lt"/>
                <a:cs typeface="+mn-lt"/>
              </a:rPr>
              <a:t> = true
    for each v ∈ </a:t>
            </a:r>
            <a:r>
              <a:rPr lang="en-US" sz="2000" b="1" dirty="0" err="1">
                <a:solidFill>
                  <a:srgbClr val="FFFFFF"/>
                </a:solidFill>
                <a:latin typeface="Consolas"/>
                <a:ea typeface="+mn-lt"/>
                <a:cs typeface="+mn-lt"/>
              </a:rPr>
              <a:t>G.Adj</a:t>
            </a:r>
            <a:r>
              <a:rPr lang="en-US" sz="2000" b="1" dirty="0">
                <a:solidFill>
                  <a:srgbClr val="FFFFFF"/>
                </a:solidFill>
                <a:latin typeface="Consolas"/>
                <a:ea typeface="+mn-lt"/>
                <a:cs typeface="+mn-lt"/>
              </a:rPr>
              <a:t>[u]
        if </a:t>
            </a:r>
            <a:r>
              <a:rPr lang="en-US" sz="2000" b="1" dirty="0" err="1">
                <a:solidFill>
                  <a:srgbClr val="FFFFFF"/>
                </a:solidFill>
                <a:latin typeface="Consolas"/>
                <a:ea typeface="+mn-lt"/>
                <a:cs typeface="+mn-lt"/>
              </a:rPr>
              <a:t>v.visited</a:t>
            </a:r>
            <a:r>
              <a:rPr lang="en-US" sz="2000" b="1" dirty="0">
                <a:solidFill>
                  <a:srgbClr val="FFFFFF"/>
                </a:solidFill>
                <a:latin typeface="Consolas"/>
                <a:ea typeface="+mn-lt"/>
                <a:cs typeface="+mn-lt"/>
              </a:rPr>
              <a:t> == false
            DFS(</a:t>
            </a:r>
            <a:r>
              <a:rPr lang="en-US" sz="2000" b="1" dirty="0" err="1">
                <a:solidFill>
                  <a:srgbClr val="FFFFFF"/>
                </a:solidFill>
                <a:latin typeface="Consolas"/>
                <a:ea typeface="+mn-lt"/>
                <a:cs typeface="+mn-lt"/>
              </a:rPr>
              <a:t>G,v</a:t>
            </a:r>
            <a:r>
              <a:rPr lang="en-US" sz="2000" b="1" dirty="0">
                <a:solidFill>
                  <a:srgbClr val="FFFFFF"/>
                </a:solidFill>
                <a:latin typeface="Consolas"/>
                <a:ea typeface="+mn-lt"/>
                <a:cs typeface="+mn-lt"/>
              </a:rPr>
              <a:t>)   
</a:t>
            </a:r>
            <a:r>
              <a:rPr lang="en-US" sz="2000" b="1" dirty="0" err="1">
                <a:solidFill>
                  <a:srgbClr val="FFFFFF"/>
                </a:solidFill>
                <a:latin typeface="Consolas"/>
                <a:ea typeface="+mn-lt"/>
                <a:cs typeface="+mn-lt"/>
              </a:rPr>
              <a:t>init</a:t>
            </a:r>
            <a:r>
              <a:rPr lang="en-US" sz="2000" b="1" dirty="0">
                <a:solidFill>
                  <a:srgbClr val="FFFFFF"/>
                </a:solidFill>
                <a:latin typeface="Consolas"/>
                <a:ea typeface="+mn-lt"/>
                <a:cs typeface="+mn-lt"/>
              </a:rPr>
              <a:t>() {
    For each u ∈ G
        </a:t>
            </a:r>
            <a:r>
              <a:rPr lang="en-US" sz="2000" b="1" dirty="0" err="1">
                <a:solidFill>
                  <a:srgbClr val="FFFFFF"/>
                </a:solidFill>
                <a:latin typeface="Consolas"/>
                <a:ea typeface="+mn-lt"/>
                <a:cs typeface="+mn-lt"/>
              </a:rPr>
              <a:t>u.visited</a:t>
            </a:r>
            <a:r>
              <a:rPr lang="en-US" sz="2000" b="1" dirty="0">
                <a:solidFill>
                  <a:srgbClr val="FFFFFF"/>
                </a:solidFill>
                <a:latin typeface="Consolas"/>
                <a:ea typeface="+mn-lt"/>
                <a:cs typeface="+mn-lt"/>
              </a:rPr>
              <a:t> = false
     For each u ∈ G
       DFS(G, u)
}</a:t>
            </a:r>
            <a:endParaRPr lang="en-US" sz="2000" b="1" dirty="0">
              <a:solidFill>
                <a:srgbClr val="FFFFFF"/>
              </a:solidFill>
              <a:ea typeface="+mn-lt"/>
              <a:cs typeface="+mn-lt"/>
            </a:endParaRPr>
          </a:p>
          <a:p>
            <a:pPr marL="0" indent="0">
              <a:buNone/>
            </a:pPr>
            <a:endParaRPr lang="en-US" sz="2000" dirty="0">
              <a:solidFill>
                <a:srgbClr val="FFFFFF"/>
              </a:solidFill>
              <a:ea typeface="+mn-lt"/>
              <a:cs typeface="+mn-lt"/>
            </a:endParaRPr>
          </a:p>
          <a:p>
            <a:endParaRPr lang="en-US" sz="2000" dirty="0">
              <a:solidFill>
                <a:srgbClr val="FFFFFF"/>
              </a:solidFill>
              <a:ea typeface="+mn-lt"/>
              <a:cs typeface="+mn-lt"/>
            </a:endParaRPr>
          </a:p>
        </p:txBody>
      </p:sp>
    </p:spTree>
    <p:extLst>
      <p:ext uri="{BB962C8B-B14F-4D97-AF65-F5344CB8AC3E}">
        <p14:creationId xmlns:p14="http://schemas.microsoft.com/office/powerpoint/2010/main" val="3377853950"/>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xmlns=""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ze">
            <a:extLst>
              <a:ext uri="{FF2B5EF4-FFF2-40B4-BE49-F238E27FC236}">
                <a16:creationId xmlns:a16="http://schemas.microsoft.com/office/drawing/2014/main" xmlns="" id="{51153E00-563E-1675-48B9-B1F57BD8ED47}"/>
              </a:ext>
            </a:extLst>
          </p:cNvPr>
          <p:cNvPicPr>
            <a:picLocks noChangeAspect="1"/>
          </p:cNvPicPr>
          <p:nvPr/>
        </p:nvPicPr>
        <p:blipFill rotWithShape="1">
          <a:blip r:embed="rId2">
            <a:alphaModFix amt="50000"/>
          </a:blip>
          <a:srcRect t="15730"/>
          <a:stretch/>
        </p:blipFill>
        <p:spPr>
          <a:xfrm>
            <a:off x="-1" y="-14980"/>
            <a:ext cx="12192001" cy="6857990"/>
          </a:xfrm>
          <a:prstGeom prst="rect">
            <a:avLst/>
          </a:prstGeom>
        </p:spPr>
      </p:pic>
      <p:sp>
        <p:nvSpPr>
          <p:cNvPr id="2" name="Title 1">
            <a:extLst>
              <a:ext uri="{FF2B5EF4-FFF2-40B4-BE49-F238E27FC236}">
                <a16:creationId xmlns:a16="http://schemas.microsoft.com/office/drawing/2014/main" xmlns="" id="{92AC3864-055B-1798-9144-F6F93BBB3CE0}"/>
              </a:ext>
            </a:extLst>
          </p:cNvPr>
          <p:cNvSpPr>
            <a:spLocks noGrp="1"/>
          </p:cNvSpPr>
          <p:nvPr>
            <p:ph type="title"/>
          </p:nvPr>
        </p:nvSpPr>
        <p:spPr>
          <a:xfrm>
            <a:off x="1524000" y="1122362"/>
            <a:ext cx="10337320" cy="4438895"/>
          </a:xfrm>
        </p:spPr>
        <p:txBody>
          <a:bodyPr vert="horz" lIns="91440" tIns="45720" rIns="91440" bIns="45720" rtlCol="0" anchor="b">
            <a:normAutofit/>
          </a:bodyPr>
          <a:lstStyle/>
          <a:p>
            <a:pPr algn="ctr"/>
            <a:r>
              <a:rPr lang="en-US" sz="3600" b="1" dirty="0">
                <a:solidFill>
                  <a:srgbClr val="FFFFFF"/>
                </a:solidFill>
              </a:rPr>
              <a:t>Complexity of Depth First Search</a:t>
            </a:r>
            <a:r>
              <a:rPr lang="en-US" sz="3600" b="1" dirty="0"/>
              <a:t/>
            </a:r>
            <a:br>
              <a:rPr lang="en-US" sz="3600" b="1" dirty="0"/>
            </a:br>
            <a:r>
              <a:rPr lang="en-US" sz="3600" b="1" dirty="0"/>
              <a:t/>
            </a:r>
            <a:br>
              <a:rPr lang="en-US" sz="3600" b="1" dirty="0"/>
            </a:br>
            <a:r>
              <a:rPr lang="en-US" sz="3600" b="1" dirty="0"/>
              <a:t/>
            </a:r>
            <a:br>
              <a:rPr lang="en-US" sz="3600" b="1" dirty="0"/>
            </a:br>
            <a:endParaRPr lang="en-US" sz="3600" b="1" dirty="0">
              <a:solidFill>
                <a:srgbClr val="FFFFFF"/>
              </a:solidFill>
              <a:ea typeface="Calibri Light"/>
              <a:cs typeface="Calibri Light"/>
            </a:endParaRPr>
          </a:p>
          <a:p>
            <a:pPr algn="ctr"/>
            <a:r>
              <a:rPr lang="en-US" sz="2400" b="1" dirty="0">
                <a:solidFill>
                  <a:srgbClr val="FFFFFF"/>
                </a:solidFill>
              </a:rPr>
              <a:t>The time complexity of the DFS algorithm is represented in the form of O(V + E), where V is the number of nodes and E is the number of edges.</a:t>
            </a:r>
            <a:endParaRPr lang="en-US" sz="2400" b="1" dirty="0">
              <a:solidFill>
                <a:srgbClr val="FFFFFF"/>
              </a:solidFill>
              <a:ea typeface="Calibri Light"/>
              <a:cs typeface="Calibri Light"/>
            </a:endParaRPr>
          </a:p>
          <a:p>
            <a:pPr algn="ctr"/>
            <a:r>
              <a:rPr lang="en-US" sz="2400" b="1" dirty="0">
                <a:solidFill>
                  <a:srgbClr val="FFFFFF"/>
                </a:solidFill>
              </a:rPr>
              <a:t>The space complexity of the algorithm is O(V).</a:t>
            </a:r>
            <a:endParaRPr lang="en-US" sz="2400" b="1" dirty="0">
              <a:solidFill>
                <a:srgbClr val="FFFFFF"/>
              </a:solidFill>
              <a:ea typeface="Calibri Light"/>
              <a:cs typeface="Calibri Light"/>
            </a:endParaRPr>
          </a:p>
          <a:p>
            <a:pPr algn="ctr"/>
            <a:r>
              <a:rPr lang="en-US" sz="2400" b="1" dirty="0"/>
              <a:t/>
            </a:r>
            <a:br>
              <a:rPr lang="en-US" sz="2400" b="1" dirty="0"/>
            </a:br>
            <a:endParaRPr lang="en-US" sz="2400" b="1" dirty="0">
              <a:solidFill>
                <a:srgbClr val="FFFFFF"/>
              </a:solidFill>
            </a:endParaRPr>
          </a:p>
        </p:txBody>
      </p:sp>
      <p:sp>
        <p:nvSpPr>
          <p:cNvPr id="4" name="TextBox 3">
            <a:extLst>
              <a:ext uri="{FF2B5EF4-FFF2-40B4-BE49-F238E27FC236}">
                <a16:creationId xmlns:a16="http://schemas.microsoft.com/office/drawing/2014/main" xmlns="" id="{6603AD96-3886-A992-6512-085B07D51CF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851410979"/>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F3E416D2-D994-4F7A-8F62-B28B11BEBA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Person writing on a notepad">
            <a:extLst>
              <a:ext uri="{FF2B5EF4-FFF2-40B4-BE49-F238E27FC236}">
                <a16:creationId xmlns:a16="http://schemas.microsoft.com/office/drawing/2014/main" xmlns="" id="{ACDE7DA8-654B-7756-77F0-B1870E97C310}"/>
              </a:ext>
            </a:extLst>
          </p:cNvPr>
          <p:cNvPicPr>
            <a:picLocks noChangeAspect="1"/>
          </p:cNvPicPr>
          <p:nvPr/>
        </p:nvPicPr>
        <p:blipFill rotWithShape="1">
          <a:blip r:embed="rId2"/>
          <a:srcRect t="16482" r="-1" b="12521"/>
          <a:stretch/>
        </p:blipFill>
        <p:spPr>
          <a:xfrm>
            <a:off x="1524" y="10"/>
            <a:ext cx="12188952" cy="6857990"/>
          </a:xfrm>
          <a:prstGeom prst="rect">
            <a:avLst/>
          </a:prstGeom>
        </p:spPr>
      </p:pic>
      <p:sp>
        <p:nvSpPr>
          <p:cNvPr id="16" name="Freeform: Shape 15">
            <a:extLst>
              <a:ext uri="{FF2B5EF4-FFF2-40B4-BE49-F238E27FC236}">
                <a16:creationId xmlns:a16="http://schemas.microsoft.com/office/drawing/2014/main" xmlns="" id="{FB27C166-470E-467E-9E9E-E235EEF3C0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824691" y="0"/>
            <a:ext cx="7365784" cy="6858000"/>
          </a:xfrm>
          <a:custGeom>
            <a:avLst/>
            <a:gdLst>
              <a:gd name="connsiteX0" fmla="*/ 5742761 w 7365784"/>
              <a:gd name="connsiteY0" fmla="*/ 0 h 6858000"/>
              <a:gd name="connsiteX1" fmla="*/ 3076369 w 7365784"/>
              <a:gd name="connsiteY1" fmla="*/ 0 h 6858000"/>
              <a:gd name="connsiteX2" fmla="*/ 1949196 w 7365784"/>
              <a:gd name="connsiteY2" fmla="*/ 0 h 6858000"/>
              <a:gd name="connsiteX3" fmla="*/ 1583228 w 7365784"/>
              <a:gd name="connsiteY3" fmla="*/ 0 h 6858000"/>
              <a:gd name="connsiteX4" fmla="*/ 1457787 w 7365784"/>
              <a:gd name="connsiteY4" fmla="*/ 0 h 6858000"/>
              <a:gd name="connsiteX5" fmla="*/ 1445578 w 7365784"/>
              <a:gd name="connsiteY5" fmla="*/ 0 h 6858000"/>
              <a:gd name="connsiteX6" fmla="*/ 571708 w 7365784"/>
              <a:gd name="connsiteY6" fmla="*/ 0 h 6858000"/>
              <a:gd name="connsiteX7" fmla="*/ 237757 w 7365784"/>
              <a:gd name="connsiteY7" fmla="*/ 0 h 6858000"/>
              <a:gd name="connsiteX8" fmla="*/ 205161 w 7365784"/>
              <a:gd name="connsiteY8" fmla="*/ 0 h 6858000"/>
              <a:gd name="connsiteX9" fmla="*/ 0 w 7365784"/>
              <a:gd name="connsiteY9" fmla="*/ 0 h 6858000"/>
              <a:gd name="connsiteX10" fmla="*/ 0 w 7365784"/>
              <a:gd name="connsiteY10" fmla="*/ 6858000 h 6858000"/>
              <a:gd name="connsiteX11" fmla="*/ 205161 w 7365784"/>
              <a:gd name="connsiteY11" fmla="*/ 6858000 h 6858000"/>
              <a:gd name="connsiteX12" fmla="*/ 237757 w 7365784"/>
              <a:gd name="connsiteY12" fmla="*/ 6858000 h 6858000"/>
              <a:gd name="connsiteX13" fmla="*/ 571708 w 7365784"/>
              <a:gd name="connsiteY13" fmla="*/ 6858000 h 6858000"/>
              <a:gd name="connsiteX14" fmla="*/ 1274834 w 7365784"/>
              <a:gd name="connsiteY14" fmla="*/ 6858000 h 6858000"/>
              <a:gd name="connsiteX15" fmla="*/ 1445578 w 7365784"/>
              <a:gd name="connsiteY15" fmla="*/ 6858000 h 6858000"/>
              <a:gd name="connsiteX16" fmla="*/ 1457787 w 7365784"/>
              <a:gd name="connsiteY16" fmla="*/ 6858000 h 6858000"/>
              <a:gd name="connsiteX17" fmla="*/ 1949196 w 7365784"/>
              <a:gd name="connsiteY17" fmla="*/ 6858000 h 6858000"/>
              <a:gd name="connsiteX18" fmla="*/ 3076369 w 7365784"/>
              <a:gd name="connsiteY18" fmla="*/ 6858000 h 6858000"/>
              <a:gd name="connsiteX19" fmla="*/ 4863030 w 7365784"/>
              <a:gd name="connsiteY19" fmla="*/ 6858000 h 6858000"/>
              <a:gd name="connsiteX20" fmla="*/ 4974786 w 7365784"/>
              <a:gd name="connsiteY20" fmla="*/ 6780599 h 6858000"/>
              <a:gd name="connsiteX21" fmla="*/ 5491434 w 7365784"/>
              <a:gd name="connsiteY21" fmla="*/ 6374814 h 6858000"/>
              <a:gd name="connsiteX22" fmla="*/ 7365784 w 7365784"/>
              <a:gd name="connsiteY22" fmla="*/ 3621656 h 6858000"/>
              <a:gd name="connsiteX23" fmla="*/ 5764885 w 7365784"/>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65784" h="6858000">
                <a:moveTo>
                  <a:pt x="5742761" y="0"/>
                </a:moveTo>
                <a:lnTo>
                  <a:pt x="3076369" y="0"/>
                </a:lnTo>
                <a:lnTo>
                  <a:pt x="1949196" y="0"/>
                </a:lnTo>
                <a:lnTo>
                  <a:pt x="1583228" y="0"/>
                </a:lnTo>
                <a:lnTo>
                  <a:pt x="1457787" y="0"/>
                </a:lnTo>
                <a:lnTo>
                  <a:pt x="1445578" y="0"/>
                </a:lnTo>
                <a:lnTo>
                  <a:pt x="571708" y="0"/>
                </a:lnTo>
                <a:lnTo>
                  <a:pt x="237757" y="0"/>
                </a:lnTo>
                <a:lnTo>
                  <a:pt x="205161" y="0"/>
                </a:lnTo>
                <a:lnTo>
                  <a:pt x="0" y="0"/>
                </a:lnTo>
                <a:lnTo>
                  <a:pt x="0" y="6858000"/>
                </a:lnTo>
                <a:lnTo>
                  <a:pt x="205161" y="6858000"/>
                </a:lnTo>
                <a:lnTo>
                  <a:pt x="237757" y="6858000"/>
                </a:lnTo>
                <a:lnTo>
                  <a:pt x="571708" y="6858000"/>
                </a:lnTo>
                <a:lnTo>
                  <a:pt x="1274834" y="6858000"/>
                </a:lnTo>
                <a:lnTo>
                  <a:pt x="1445578" y="6858000"/>
                </a:lnTo>
                <a:lnTo>
                  <a:pt x="1457787" y="6858000"/>
                </a:lnTo>
                <a:lnTo>
                  <a:pt x="1949196" y="6858000"/>
                </a:lnTo>
                <a:lnTo>
                  <a:pt x="3076369" y="6858000"/>
                </a:lnTo>
                <a:lnTo>
                  <a:pt x="4863030" y="6858000"/>
                </a:lnTo>
                <a:lnTo>
                  <a:pt x="4974786" y="6780599"/>
                </a:lnTo>
                <a:cubicBezTo>
                  <a:pt x="5148604" y="6653108"/>
                  <a:pt x="5319231" y="6515397"/>
                  <a:pt x="5491434" y="6374814"/>
                </a:cubicBezTo>
                <a:cubicBezTo>
                  <a:pt x="6437059" y="5602839"/>
                  <a:pt x="7365784" y="4969131"/>
                  <a:pt x="7365784" y="3621656"/>
                </a:cubicBezTo>
                <a:cubicBezTo>
                  <a:pt x="7365784" y="2093192"/>
                  <a:pt x="6792048" y="754641"/>
                  <a:pt x="576488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673636C8-1392-483A-8A7A-CA259E806C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983671" y="0"/>
            <a:ext cx="7208329" cy="6858000"/>
          </a:xfrm>
          <a:custGeom>
            <a:avLst/>
            <a:gdLst>
              <a:gd name="connsiteX0" fmla="*/ 5585306 w 7208329"/>
              <a:gd name="connsiteY0" fmla="*/ 0 h 6858000"/>
              <a:gd name="connsiteX1" fmla="*/ 2918914 w 7208329"/>
              <a:gd name="connsiteY1" fmla="*/ 0 h 6858000"/>
              <a:gd name="connsiteX2" fmla="*/ 1592911 w 7208329"/>
              <a:gd name="connsiteY2" fmla="*/ 0 h 6858000"/>
              <a:gd name="connsiteX3" fmla="*/ 1425773 w 7208329"/>
              <a:gd name="connsiteY3" fmla="*/ 0 h 6858000"/>
              <a:gd name="connsiteX4" fmla="*/ 1300332 w 7208329"/>
              <a:gd name="connsiteY4" fmla="*/ 0 h 6858000"/>
              <a:gd name="connsiteX5" fmla="*/ 1288123 w 7208329"/>
              <a:gd name="connsiteY5" fmla="*/ 0 h 6858000"/>
              <a:gd name="connsiteX6" fmla="*/ 414253 w 7208329"/>
              <a:gd name="connsiteY6" fmla="*/ 0 h 6858000"/>
              <a:gd name="connsiteX7" fmla="*/ 80302 w 7208329"/>
              <a:gd name="connsiteY7" fmla="*/ 0 h 6858000"/>
              <a:gd name="connsiteX8" fmla="*/ 47706 w 7208329"/>
              <a:gd name="connsiteY8" fmla="*/ 0 h 6858000"/>
              <a:gd name="connsiteX9" fmla="*/ 0 w 7208329"/>
              <a:gd name="connsiteY9" fmla="*/ 0 h 6858000"/>
              <a:gd name="connsiteX10" fmla="*/ 0 w 7208329"/>
              <a:gd name="connsiteY10" fmla="*/ 6858000 h 6858000"/>
              <a:gd name="connsiteX11" fmla="*/ 47706 w 7208329"/>
              <a:gd name="connsiteY11" fmla="*/ 6858000 h 6858000"/>
              <a:gd name="connsiteX12" fmla="*/ 80302 w 7208329"/>
              <a:gd name="connsiteY12" fmla="*/ 6858000 h 6858000"/>
              <a:gd name="connsiteX13" fmla="*/ 414253 w 7208329"/>
              <a:gd name="connsiteY13" fmla="*/ 6858000 h 6858000"/>
              <a:gd name="connsiteX14" fmla="*/ 1117379 w 7208329"/>
              <a:gd name="connsiteY14" fmla="*/ 6858000 h 6858000"/>
              <a:gd name="connsiteX15" fmla="*/ 1288123 w 7208329"/>
              <a:gd name="connsiteY15" fmla="*/ 6858000 h 6858000"/>
              <a:gd name="connsiteX16" fmla="*/ 1300332 w 7208329"/>
              <a:gd name="connsiteY16" fmla="*/ 6858000 h 6858000"/>
              <a:gd name="connsiteX17" fmla="*/ 1592911 w 7208329"/>
              <a:gd name="connsiteY17" fmla="*/ 6858000 h 6858000"/>
              <a:gd name="connsiteX18" fmla="*/ 2918914 w 7208329"/>
              <a:gd name="connsiteY18" fmla="*/ 6858000 h 6858000"/>
              <a:gd name="connsiteX19" fmla="*/ 4705575 w 7208329"/>
              <a:gd name="connsiteY19" fmla="*/ 6858000 h 6858000"/>
              <a:gd name="connsiteX20" fmla="*/ 4817331 w 7208329"/>
              <a:gd name="connsiteY20" fmla="*/ 6780599 h 6858000"/>
              <a:gd name="connsiteX21" fmla="*/ 5333979 w 7208329"/>
              <a:gd name="connsiteY21" fmla="*/ 6374814 h 6858000"/>
              <a:gd name="connsiteX22" fmla="*/ 7208329 w 7208329"/>
              <a:gd name="connsiteY22" fmla="*/ 3621656 h 6858000"/>
              <a:gd name="connsiteX23" fmla="*/ 5607430 w 7208329"/>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08329" h="6858000">
                <a:moveTo>
                  <a:pt x="5585306" y="0"/>
                </a:moveTo>
                <a:lnTo>
                  <a:pt x="2918914" y="0"/>
                </a:lnTo>
                <a:lnTo>
                  <a:pt x="1592911" y="0"/>
                </a:lnTo>
                <a:lnTo>
                  <a:pt x="1425773" y="0"/>
                </a:lnTo>
                <a:lnTo>
                  <a:pt x="1300332" y="0"/>
                </a:lnTo>
                <a:lnTo>
                  <a:pt x="1288123" y="0"/>
                </a:lnTo>
                <a:lnTo>
                  <a:pt x="414253" y="0"/>
                </a:lnTo>
                <a:lnTo>
                  <a:pt x="80302" y="0"/>
                </a:lnTo>
                <a:lnTo>
                  <a:pt x="47706" y="0"/>
                </a:lnTo>
                <a:lnTo>
                  <a:pt x="0" y="0"/>
                </a:lnTo>
                <a:lnTo>
                  <a:pt x="0" y="6858000"/>
                </a:lnTo>
                <a:lnTo>
                  <a:pt x="47706" y="6858000"/>
                </a:lnTo>
                <a:lnTo>
                  <a:pt x="80302" y="6858000"/>
                </a:lnTo>
                <a:lnTo>
                  <a:pt x="414253" y="6858000"/>
                </a:lnTo>
                <a:lnTo>
                  <a:pt x="1117379" y="6858000"/>
                </a:lnTo>
                <a:lnTo>
                  <a:pt x="1288123" y="6858000"/>
                </a:lnTo>
                <a:lnTo>
                  <a:pt x="1300332" y="6858000"/>
                </a:lnTo>
                <a:lnTo>
                  <a:pt x="1592911" y="6858000"/>
                </a:lnTo>
                <a:lnTo>
                  <a:pt x="2918914" y="6858000"/>
                </a:lnTo>
                <a:lnTo>
                  <a:pt x="4705575" y="6858000"/>
                </a:lnTo>
                <a:lnTo>
                  <a:pt x="4817331" y="6780599"/>
                </a:lnTo>
                <a:cubicBezTo>
                  <a:pt x="4991149" y="6653108"/>
                  <a:pt x="5161776" y="6515397"/>
                  <a:pt x="5333979" y="6374814"/>
                </a:cubicBezTo>
                <a:cubicBezTo>
                  <a:pt x="6279604" y="5602839"/>
                  <a:pt x="7208329" y="4969131"/>
                  <a:pt x="7208329" y="3621656"/>
                </a:cubicBezTo>
                <a:cubicBezTo>
                  <a:pt x="7208329" y="2093192"/>
                  <a:pt x="6634593" y="754641"/>
                  <a:pt x="5607430"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xmlns="" id="{7539A79B-DFBA-4781-B0DE-4044B07226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61139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xmlns="" id="{70CC77E1-F328-A313-6D48-7C4EE6DD781B}"/>
              </a:ext>
            </a:extLst>
          </p:cNvPr>
          <p:cNvSpPr>
            <a:spLocks noGrp="1"/>
          </p:cNvSpPr>
          <p:nvPr>
            <p:ph type="title"/>
          </p:nvPr>
        </p:nvSpPr>
        <p:spPr>
          <a:xfrm>
            <a:off x="5970897" y="1346268"/>
            <a:ext cx="5568285" cy="2809475"/>
          </a:xfrm>
        </p:spPr>
        <p:txBody>
          <a:bodyPr vert="horz" lIns="91440" tIns="45720" rIns="91440" bIns="45720" rtlCol="0" anchor="b">
            <a:normAutofit/>
          </a:bodyPr>
          <a:lstStyle/>
          <a:p>
            <a:r>
              <a:rPr lang="en-US" sz="6000"/>
              <a:t>Application of DFS Algorithm</a:t>
            </a:r>
          </a:p>
          <a:p>
            <a:endParaRPr lang="en-US" sz="6000"/>
          </a:p>
        </p:txBody>
      </p:sp>
    </p:spTree>
    <p:extLst>
      <p:ext uri="{BB962C8B-B14F-4D97-AF65-F5344CB8AC3E}">
        <p14:creationId xmlns:p14="http://schemas.microsoft.com/office/powerpoint/2010/main" val="2622547276"/>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9228552E-C8B1-4A80-8448-0787CE0FC7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68BBCEBA-F5B7-B988-B174-51047DD29751}"/>
              </a:ext>
            </a:extLst>
          </p:cNvPr>
          <p:cNvGraphicFramePr>
            <a:graphicFrameLocks noGrp="1"/>
          </p:cNvGraphicFramePr>
          <p:nvPr>
            <p:ph idx="1"/>
            <p:extLst>
              <p:ext uri="{D42A27DB-BD31-4B8C-83A1-F6EECF244321}">
                <p14:modId xmlns:p14="http://schemas.microsoft.com/office/powerpoint/2010/main" val="2009166791"/>
              </p:ext>
            </p:extLst>
          </p:nvPr>
        </p:nvGraphicFramePr>
        <p:xfrm>
          <a:off x="838200" y="686372"/>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xmlns="" id="{538DA5CA-979A-710D-2ACF-5BD680AA0B34}"/>
              </a:ext>
            </a:extLst>
          </p:cNvPr>
          <p:cNvPicPr>
            <a:picLocks noChangeAspect="1"/>
          </p:cNvPicPr>
          <p:nvPr/>
        </p:nvPicPr>
        <p:blipFill rotWithShape="1">
          <a:blip r:embed="rId7">
            <a:alphaModFix amt="35000"/>
          </a:blip>
          <a:srcRect t="21312" r="-2" b="-2"/>
          <a:stretch/>
        </p:blipFill>
        <p:spPr>
          <a:xfrm>
            <a:off x="20" y="-14990"/>
            <a:ext cx="12191980" cy="6857990"/>
          </a:xfrm>
          <a:prstGeom prst="rect">
            <a:avLst/>
          </a:prstGeom>
        </p:spPr>
      </p:pic>
      <p:grpSp>
        <p:nvGrpSpPr>
          <p:cNvPr id="13" name="Group 12"/>
          <p:cNvGrpSpPr/>
          <p:nvPr/>
        </p:nvGrpSpPr>
        <p:grpSpPr>
          <a:xfrm>
            <a:off x="472828" y="5527386"/>
            <a:ext cx="6527578" cy="720000"/>
            <a:chOff x="3004105" y="2427788"/>
            <a:chExt cx="2072362" cy="720000"/>
          </a:xfrm>
        </p:grpSpPr>
        <p:sp>
          <p:nvSpPr>
            <p:cNvPr id="14" name="Rectangle 13"/>
            <p:cNvSpPr/>
            <p:nvPr/>
          </p:nvSpPr>
          <p:spPr>
            <a:xfrm>
              <a:off x="3004105" y="2427788"/>
              <a:ext cx="2072362"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Rectangle 14"/>
            <p:cNvSpPr/>
            <p:nvPr/>
          </p:nvSpPr>
          <p:spPr>
            <a:xfrm>
              <a:off x="3004105" y="2427788"/>
              <a:ext cx="2072362"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en-US" sz="1700" kern="1200" dirty="0"/>
                <a:t>Bipartite: </a:t>
              </a:r>
              <a:r>
                <a:rPr lang="en-US" sz="1600" dirty="0"/>
                <a:t>All edges connect a vertex in one set to a vertex in another set</a:t>
              </a:r>
              <a:endParaRPr lang="en-US" sz="1700" kern="1200" dirty="0"/>
            </a:p>
          </p:txBody>
        </p:sp>
      </p:grpSp>
      <p:pic>
        <p:nvPicPr>
          <p:cNvPr id="1028" name="Picture 4" descr="Bipartite Graph | Bipartite Graph Example | Properties | Gate Vidyalay"/>
          <p:cNvPicPr>
            <a:picLocks noChangeAspect="1" noChangeArrowheads="1"/>
          </p:cNvPicPr>
          <p:nvPr/>
        </p:nvPicPr>
        <p:blipFill rotWithShape="1">
          <a:blip r:embed="rId8">
            <a:extLst>
              <a:ext uri="{28A0092B-C50C-407E-A947-70E740481C1C}">
                <a14:useLocalDpi xmlns:a14="http://schemas.microsoft.com/office/drawing/2010/main" val="0"/>
              </a:ext>
            </a:extLst>
          </a:blip>
          <a:srcRect b="9397"/>
          <a:stretch/>
        </p:blipFill>
        <p:spPr bwMode="auto">
          <a:xfrm>
            <a:off x="7815549" y="4512622"/>
            <a:ext cx="2362772" cy="2029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637444"/>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EDDBB197-D710-4A4F-A9CA-FD2177498B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975D1CFA-2CDB-4B64-BD9F-85744E8DA1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802955"/>
            <a:ext cx="4977976" cy="1454051"/>
          </a:xfrm>
        </p:spPr>
        <p:txBody>
          <a:bodyPr>
            <a:normAutofit/>
          </a:bodyPr>
          <a:lstStyle/>
          <a:p>
            <a:r>
              <a:rPr lang="en-CA" sz="3600">
                <a:solidFill>
                  <a:schemeClr val="tx2"/>
                </a:solidFill>
              </a:rPr>
              <a:t>DFS </a:t>
            </a:r>
          </a:p>
        </p:txBody>
      </p:sp>
      <p:sp>
        <p:nvSpPr>
          <p:cNvPr id="3" name="Content Placeholder 2"/>
          <p:cNvSpPr>
            <a:spLocks noGrp="1"/>
          </p:cNvSpPr>
          <p:nvPr>
            <p:ph idx="1"/>
          </p:nvPr>
        </p:nvSpPr>
        <p:spPr>
          <a:xfrm>
            <a:off x="804672" y="2421682"/>
            <a:ext cx="4977578" cy="3639289"/>
          </a:xfrm>
        </p:spPr>
        <p:txBody>
          <a:bodyPr anchor="ctr">
            <a:normAutofit/>
          </a:bodyPr>
          <a:lstStyle/>
          <a:p>
            <a:r>
              <a:rPr lang="en-CA" sz="1800">
                <a:solidFill>
                  <a:schemeClr val="tx2"/>
                </a:solidFill>
              </a:rPr>
              <a:t>One of the Best Application: When you Send complaint to main branch/the root.</a:t>
            </a:r>
          </a:p>
          <a:p>
            <a:r>
              <a:rPr lang="en-CA" sz="1800">
                <a:solidFill>
                  <a:schemeClr val="tx2"/>
                </a:solidFill>
              </a:rPr>
              <a:t>DFS is same as Pre, Post, and In order traversal in tree.</a:t>
            </a:r>
          </a:p>
        </p:txBody>
      </p:sp>
      <p:grpSp>
        <p:nvGrpSpPr>
          <p:cNvPr id="14" name="Group 13">
            <a:extLst>
              <a:ext uri="{FF2B5EF4-FFF2-40B4-BE49-F238E27FC236}">
                <a16:creationId xmlns:a16="http://schemas.microsoft.com/office/drawing/2014/main" xmlns="" id="{25EE5136-01F1-466C-962D-BA9B4C6757A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xmlns="" id="{E11D3AD4-AF9B-4EB5-8C7B-C45D173B4B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15102EBE-A80F-4CFF-B1DD-941EF9728B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EC18CE1F-9DF1-47AF-9E66-6CE348AC23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5BD26A8C-8D1D-41E6-A71E-FE9AC75F3F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Network Diagram">
            <a:extLst>
              <a:ext uri="{FF2B5EF4-FFF2-40B4-BE49-F238E27FC236}">
                <a16:creationId xmlns:a16="http://schemas.microsoft.com/office/drawing/2014/main" xmlns="" id="{9153451C-722B-430A-B7AA-D8CB9DF355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251077446"/>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ack pen against a sheet with shaded numbers">
            <a:extLst>
              <a:ext uri="{FF2B5EF4-FFF2-40B4-BE49-F238E27FC236}">
                <a16:creationId xmlns:a16="http://schemas.microsoft.com/office/drawing/2014/main" xmlns="" id="{EB303FB7-91D5-AAFE-24A2-07687192453F}"/>
              </a:ext>
            </a:extLst>
          </p:cNvPr>
          <p:cNvPicPr>
            <a:picLocks noChangeAspect="1"/>
          </p:cNvPicPr>
          <p:nvPr/>
        </p:nvPicPr>
        <p:blipFill rotWithShape="1">
          <a:blip r:embed="rId2">
            <a:alphaModFix amt="50000"/>
          </a:blip>
          <a:srcRect t="6644" b="9086"/>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532D3ABA-D139-E7C3-EA46-32DD5C0F04F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7. Breadth first search</a:t>
            </a:r>
          </a:p>
          <a:p>
            <a:pPr algn="ctr"/>
            <a:endParaRPr lang="en-US" sz="6000" dirty="0">
              <a:solidFill>
                <a:srgbClr val="FFFFFF"/>
              </a:solidFill>
            </a:endParaRPr>
          </a:p>
        </p:txBody>
      </p:sp>
    </p:spTree>
    <p:extLst>
      <p:ext uri="{BB962C8B-B14F-4D97-AF65-F5344CB8AC3E}">
        <p14:creationId xmlns:p14="http://schemas.microsoft.com/office/powerpoint/2010/main" val="883742960"/>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xmlns="" id="{B210AC1D-4063-4C6E-9528-FA9C4C0C18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xmlns="" id="{02F8C595-E68C-4306-AED8-DC7826A0A5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09A5D4B-098C-A868-FE82-AE0E028A95D0}"/>
              </a:ext>
            </a:extLst>
          </p:cNvPr>
          <p:cNvSpPr>
            <a:spLocks noGrp="1"/>
          </p:cNvSpPr>
          <p:nvPr>
            <p:ph type="title"/>
          </p:nvPr>
        </p:nvSpPr>
        <p:spPr>
          <a:xfrm>
            <a:off x="6803409" y="762001"/>
            <a:ext cx="4156512" cy="1708244"/>
          </a:xfrm>
        </p:spPr>
        <p:txBody>
          <a:bodyPr anchor="ctr">
            <a:normAutofit/>
          </a:bodyPr>
          <a:lstStyle/>
          <a:p>
            <a:r>
              <a:rPr lang="en-US" sz="4000"/>
              <a:t>Breadth first search</a:t>
            </a:r>
          </a:p>
          <a:p>
            <a:endParaRPr lang="en-US" sz="4000">
              <a:ea typeface="Calibri Light"/>
              <a:cs typeface="Calibri Light"/>
            </a:endParaRPr>
          </a:p>
        </p:txBody>
      </p:sp>
      <p:pic>
        <p:nvPicPr>
          <p:cNvPr id="5" name="Picture 4" descr="Web of wires connecting pins">
            <a:extLst>
              <a:ext uri="{FF2B5EF4-FFF2-40B4-BE49-F238E27FC236}">
                <a16:creationId xmlns:a16="http://schemas.microsoft.com/office/drawing/2014/main" xmlns="" id="{CAEBE41C-BD20-A981-17E3-A11E09FDF951}"/>
              </a:ext>
            </a:extLst>
          </p:cNvPr>
          <p:cNvPicPr>
            <a:picLocks noChangeAspect="1"/>
          </p:cNvPicPr>
          <p:nvPr/>
        </p:nvPicPr>
        <p:blipFill rotWithShape="1">
          <a:blip r:embed="rId2"/>
          <a:srcRect l="5047" r="35623" b="3"/>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xmlns="" id="{BFAA38DC-2B93-1F9C-45E3-0BBB09C16F58}"/>
              </a:ext>
            </a:extLst>
          </p:cNvPr>
          <p:cNvSpPr>
            <a:spLocks noGrp="1"/>
          </p:cNvSpPr>
          <p:nvPr>
            <p:ph idx="1"/>
          </p:nvPr>
        </p:nvSpPr>
        <p:spPr>
          <a:xfrm>
            <a:off x="6803409" y="2470245"/>
            <a:ext cx="4156512" cy="3769835"/>
          </a:xfrm>
        </p:spPr>
        <p:txBody>
          <a:bodyPr vert="horz" lIns="91440" tIns="45720" rIns="91440" bIns="45720" rtlCol="0" anchor="ctr">
            <a:normAutofit/>
          </a:bodyPr>
          <a:lstStyle/>
          <a:p>
            <a:r>
              <a:rPr lang="en-US" sz="2000" dirty="0">
                <a:ea typeface="+mn-lt"/>
                <a:cs typeface="+mn-lt"/>
              </a:rPr>
              <a:t>Breadth First Traversal or Breadth First Search is a recursive algorithm for searching all the vertices of a graph or tree data structure.</a:t>
            </a:r>
            <a:endParaRPr lang="en-US" sz="2000" dirty="0">
              <a:ea typeface="Calibri"/>
              <a:cs typeface="Calibri"/>
            </a:endParaRPr>
          </a:p>
        </p:txBody>
      </p:sp>
    </p:spTree>
    <p:extLst>
      <p:ext uri="{BB962C8B-B14F-4D97-AF65-F5344CB8AC3E}">
        <p14:creationId xmlns:p14="http://schemas.microsoft.com/office/powerpoint/2010/main" val="61289785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79BB35BC-D5C2-4C8B-A22A-A71E6191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890735A-DCFD-2562-AC02-9668DA18BB3F}"/>
              </a:ext>
            </a:extLst>
          </p:cNvPr>
          <p:cNvSpPr>
            <a:spLocks noGrp="1"/>
          </p:cNvSpPr>
          <p:nvPr>
            <p:ph type="title"/>
          </p:nvPr>
        </p:nvSpPr>
        <p:spPr>
          <a:xfrm>
            <a:off x="6513788" y="365125"/>
            <a:ext cx="4840010" cy="1807305"/>
          </a:xfrm>
        </p:spPr>
        <p:txBody>
          <a:bodyPr>
            <a:normAutofit/>
          </a:bodyPr>
          <a:lstStyle/>
          <a:p>
            <a:r>
              <a:rPr lang="en-US"/>
              <a:t>Graph Terminology</a:t>
            </a:r>
          </a:p>
          <a:p>
            <a:endParaRPr lang="en-US">
              <a:ea typeface="Calibri Light"/>
              <a:cs typeface="Calibri Light"/>
            </a:endParaRPr>
          </a:p>
        </p:txBody>
      </p:sp>
      <p:pic>
        <p:nvPicPr>
          <p:cNvPr id="5" name="Picture 4" descr="Formulae written on a blackboard">
            <a:extLst>
              <a:ext uri="{FF2B5EF4-FFF2-40B4-BE49-F238E27FC236}">
                <a16:creationId xmlns:a16="http://schemas.microsoft.com/office/drawing/2014/main" xmlns="" id="{4CED55DA-E796-D502-CA8A-582BF4590923}"/>
              </a:ext>
            </a:extLst>
          </p:cNvPr>
          <p:cNvPicPr>
            <a:picLocks noChangeAspect="1"/>
          </p:cNvPicPr>
          <p:nvPr/>
        </p:nvPicPr>
        <p:blipFill rotWithShape="1">
          <a:blip r:embed="rId2"/>
          <a:srcRect l="22973" r="17497" b="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xmlns="" id="{7CB8B46E-B30C-324F-E14C-304D4B9FACBC}"/>
              </a:ext>
            </a:extLst>
          </p:cNvPr>
          <p:cNvSpPr>
            <a:spLocks noGrp="1"/>
          </p:cNvSpPr>
          <p:nvPr>
            <p:ph idx="1"/>
          </p:nvPr>
        </p:nvSpPr>
        <p:spPr>
          <a:xfrm>
            <a:off x="6513788" y="2333297"/>
            <a:ext cx="4840010" cy="3843666"/>
          </a:xfrm>
        </p:spPr>
        <p:txBody>
          <a:bodyPr vert="horz" lIns="91440" tIns="45720" rIns="91440" bIns="45720" rtlCol="0">
            <a:normAutofit/>
          </a:bodyPr>
          <a:lstStyle/>
          <a:p>
            <a:r>
              <a:rPr lang="en-US" sz="1900" b="1" dirty="0">
                <a:ea typeface="+mn-lt"/>
                <a:cs typeface="+mn-lt"/>
              </a:rPr>
              <a:t>Adjacency</a:t>
            </a:r>
            <a:r>
              <a:rPr lang="en-US" sz="1900" dirty="0">
                <a:ea typeface="+mn-lt"/>
                <a:cs typeface="+mn-lt"/>
              </a:rPr>
              <a:t>: A vertex is said to be adjacent to another vertex if there is an edge connecting them. </a:t>
            </a:r>
            <a:endParaRPr lang="en-US" sz="1900" dirty="0">
              <a:ea typeface="Calibri" panose="020F0502020204030204"/>
              <a:cs typeface="Calibri" panose="020F0502020204030204"/>
            </a:endParaRPr>
          </a:p>
          <a:p>
            <a:r>
              <a:rPr lang="en-US" sz="1900" b="1" dirty="0">
                <a:ea typeface="+mn-lt"/>
                <a:cs typeface="+mn-lt"/>
              </a:rPr>
              <a:t>Path</a:t>
            </a:r>
            <a:r>
              <a:rPr lang="en-US" sz="1900" dirty="0">
                <a:ea typeface="+mn-lt"/>
                <a:cs typeface="+mn-lt"/>
              </a:rPr>
              <a:t>: A sequence of edges that allows you to go from vertex A to vertex B is called a path. </a:t>
            </a:r>
          </a:p>
          <a:p>
            <a:r>
              <a:rPr lang="en-US" sz="1900" b="1" dirty="0">
                <a:ea typeface="+mn-lt"/>
                <a:cs typeface="+mn-lt"/>
              </a:rPr>
              <a:t>Directed Graph</a:t>
            </a:r>
            <a:r>
              <a:rPr lang="en-US" sz="1900" dirty="0">
                <a:ea typeface="+mn-lt"/>
                <a:cs typeface="+mn-lt"/>
              </a:rPr>
              <a:t>: A graph in which an edge (</a:t>
            </a:r>
            <a:r>
              <a:rPr lang="en-US" sz="1900" dirty="0" err="1">
                <a:ea typeface="+mn-lt"/>
                <a:cs typeface="+mn-lt"/>
              </a:rPr>
              <a:t>u,v</a:t>
            </a:r>
            <a:r>
              <a:rPr lang="en-US" sz="1900" dirty="0">
                <a:ea typeface="+mn-lt"/>
                <a:cs typeface="+mn-lt"/>
              </a:rPr>
              <a:t>) doesn't necessarily mean that there is an edge (v, u) as well. The edges in such a graph are represented by arrows to show the direction of the edge.</a:t>
            </a:r>
            <a:endParaRPr lang="en-US" sz="1900" dirty="0"/>
          </a:p>
          <a:p>
            <a:endParaRPr lang="en-US" sz="1900" dirty="0">
              <a:ea typeface="Calibri"/>
              <a:cs typeface="Calibri"/>
            </a:endParaRPr>
          </a:p>
        </p:txBody>
      </p:sp>
    </p:spTree>
    <p:extLst>
      <p:ext uri="{BB962C8B-B14F-4D97-AF65-F5344CB8AC3E}">
        <p14:creationId xmlns:p14="http://schemas.microsoft.com/office/powerpoint/2010/main" val="4281620227"/>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9228552E-C8B1-4A80-8448-0787CE0FC7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1A2AEA6A-707F-DDA4-4DEB-CB11FB564597}"/>
              </a:ext>
            </a:extLst>
          </p:cNvPr>
          <p:cNvPicPr>
            <a:picLocks noChangeAspect="1"/>
          </p:cNvPicPr>
          <p:nvPr/>
        </p:nvPicPr>
        <p:blipFill rotWithShape="1">
          <a:blip r:embed="rId3">
            <a:alphaModFix amt="35000"/>
          </a:blip>
          <a:srcRect t="1177" r="-2" b="14426"/>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650DDAC9-EFC7-4509-D042-84CA8ABB44F0}"/>
              </a:ext>
            </a:extLst>
          </p:cNvPr>
          <p:cNvSpPr>
            <a:spLocks noGrp="1"/>
          </p:cNvSpPr>
          <p:nvPr>
            <p:ph type="title"/>
          </p:nvPr>
        </p:nvSpPr>
        <p:spPr>
          <a:xfrm>
            <a:off x="838200" y="365125"/>
            <a:ext cx="10515600" cy="1325563"/>
          </a:xfrm>
        </p:spPr>
        <p:txBody>
          <a:bodyPr>
            <a:normAutofit/>
          </a:bodyPr>
          <a:lstStyle/>
          <a:p>
            <a:r>
              <a:rPr lang="en-US">
                <a:solidFill>
                  <a:srgbClr val="FFFFFF"/>
                </a:solidFill>
              </a:rPr>
              <a:t>Breadth First Search Algorithm</a:t>
            </a:r>
          </a:p>
          <a:p>
            <a:endParaRPr lang="en-US">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xmlns="" id="{3F55C7D8-33F3-D401-7B81-0DB514E5DCBC}"/>
              </a:ext>
            </a:extLst>
          </p:cNvPr>
          <p:cNvGraphicFramePr>
            <a:graphicFrameLocks noGrp="1"/>
          </p:cNvGraphicFramePr>
          <p:nvPr>
            <p:ph idx="1"/>
          </p:nvPr>
        </p:nvGraphicFramePr>
        <p:xfrm>
          <a:off x="191220" y="1293664"/>
          <a:ext cx="11809561" cy="5271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1668142"/>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119A66B-BAD5-8717-D389-5373C132C2A3}"/>
              </a:ext>
            </a:extLst>
          </p:cNvPr>
          <p:cNvSpPr>
            <a:spLocks noGrp="1"/>
          </p:cNvSpPr>
          <p:nvPr>
            <p:ph type="title"/>
          </p:nvPr>
        </p:nvSpPr>
        <p:spPr>
          <a:xfrm>
            <a:off x="479821" y="3558998"/>
            <a:ext cx="4284420" cy="1687143"/>
          </a:xfrm>
        </p:spPr>
        <p:txBody>
          <a:bodyPr anchor="t">
            <a:normAutofit/>
          </a:bodyPr>
          <a:lstStyle/>
          <a:p>
            <a:r>
              <a:rPr lang="en-US">
                <a:solidFill>
                  <a:schemeClr val="bg1"/>
                </a:solidFill>
              </a:rPr>
              <a:t>BFS example</a:t>
            </a:r>
          </a:p>
          <a:p>
            <a:endParaRPr lang="en-US">
              <a:solidFill>
                <a:schemeClr val="bg1"/>
              </a:solidFill>
              <a:ea typeface="Calibri Light"/>
              <a:cs typeface="Calibri Light"/>
            </a:endParaRPr>
          </a:p>
        </p:txBody>
      </p:sp>
      <p:sp>
        <p:nvSpPr>
          <p:cNvPr id="11" name="Rectangle 10">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undirected graph with 5 vertices">
            <a:extLst>
              <a:ext uri="{FF2B5EF4-FFF2-40B4-BE49-F238E27FC236}">
                <a16:creationId xmlns:a16="http://schemas.microsoft.com/office/drawing/2014/main" xmlns="" id="{D6D35CAD-D57D-2D55-0E20-2D95921C41B7}"/>
              </a:ext>
            </a:extLst>
          </p:cNvPr>
          <p:cNvPicPr>
            <a:picLocks noChangeAspect="1"/>
          </p:cNvPicPr>
          <p:nvPr/>
        </p:nvPicPr>
        <p:blipFill rotWithShape="1">
          <a:blip r:embed="rId2"/>
          <a:srcRect t="4758" r="-2" b="-2"/>
          <a:stretch/>
        </p:blipFill>
        <p:spPr>
          <a:xfrm>
            <a:off x="2737065" y="364593"/>
            <a:ext cx="10119803" cy="3651194"/>
          </a:xfrm>
          <a:prstGeom prst="rect">
            <a:avLst/>
          </a:prstGeom>
        </p:spPr>
      </p:pic>
      <p:sp>
        <p:nvSpPr>
          <p:cNvPr id="13" name="Rectangle 12">
            <a:extLst>
              <a:ext uri="{FF2B5EF4-FFF2-40B4-BE49-F238E27FC236}">
                <a16:creationId xmlns:a16="http://schemas.microsoft.com/office/drawing/2014/main" xmlns="" id="{450D3AD2-FA80-415F-A9CE-54D884561C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34650" y="45441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6132878"/>
      </p:ext>
    </p:extLst>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chor="t">
            <a:normAutofit/>
          </a:bodyPr>
          <a:lstStyle/>
          <a:p>
            <a:endParaRPr lang="en-US">
              <a:ea typeface="Calibri"/>
              <a:cs typeface="Calibri"/>
            </a:endParaRPr>
          </a:p>
          <a:p>
            <a:endParaRPr lang="en-US">
              <a:ea typeface="Calibri"/>
              <a:cs typeface="Calibri"/>
            </a:endParaRPr>
          </a:p>
        </p:txBody>
      </p:sp>
      <p:sp>
        <p:nvSpPr>
          <p:cNvPr id="8" name="Content Placeholder 2">
            <a:extLst>
              <a:ext uri="{FF2B5EF4-FFF2-40B4-BE49-F238E27FC236}">
                <a16:creationId xmlns:a16="http://schemas.microsoft.com/office/drawing/2014/main" xmlns="" id="{60E9BFB5-01EF-ACB3-6918-BEAFF4202C94}"/>
              </a:ext>
            </a:extLst>
          </p:cNvPr>
          <p:cNvSpPr>
            <a:spLocks noGrp="1"/>
          </p:cNvSpPr>
          <p:nvPr/>
        </p:nvSpPr>
        <p:spPr>
          <a:xfrm>
            <a:off x="838200" y="1006116"/>
            <a:ext cx="10515600" cy="126020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ea typeface="+mn-lt"/>
                <a:cs typeface="+mn-lt"/>
              </a:rPr>
              <a:t>Let's see how the Breadth First Search algorithm works with an example. We use an undirected graph with 5 vertices.</a:t>
            </a:r>
          </a:p>
          <a:p>
            <a:r>
              <a:rPr lang="en-US" sz="2400">
                <a:ea typeface="+mn-lt"/>
                <a:cs typeface="+mn-lt"/>
              </a:rPr>
              <a:t>Undirected graph with 5 vertices</a:t>
            </a:r>
            <a:br>
              <a:rPr lang="en-US" sz="2400">
                <a:ea typeface="+mn-lt"/>
                <a:cs typeface="+mn-lt"/>
              </a:rPr>
            </a:br>
            <a:endParaRPr lang="en-US" sz="2400">
              <a:ea typeface="+mn-lt"/>
              <a:cs typeface="+mn-lt"/>
            </a:endParaRPr>
          </a:p>
          <a:p>
            <a:endParaRPr lang="en-US" sz="3600">
              <a:ea typeface="+mn-lt"/>
              <a:cs typeface="+mn-lt"/>
            </a:endParaRPr>
          </a:p>
        </p:txBody>
      </p:sp>
      <p:pic>
        <p:nvPicPr>
          <p:cNvPr id="5" name="Picture 4" descr="undirected graph with 5 vertices">
            <a:extLst>
              <a:ext uri="{FF2B5EF4-FFF2-40B4-BE49-F238E27FC236}">
                <a16:creationId xmlns:a16="http://schemas.microsoft.com/office/drawing/2014/main" xmlns="" id="{47A1906B-3CC7-CA58-91A1-BCEFF6843E29}"/>
              </a:ext>
            </a:extLst>
          </p:cNvPr>
          <p:cNvPicPr>
            <a:picLocks noChangeAspect="1"/>
          </p:cNvPicPr>
          <p:nvPr/>
        </p:nvPicPr>
        <p:blipFill rotWithShape="1">
          <a:blip r:embed="rId2"/>
          <a:srcRect t="4758" r="-2" b="-2"/>
          <a:stretch/>
        </p:blipFill>
        <p:spPr>
          <a:xfrm>
            <a:off x="2075706" y="3211310"/>
            <a:ext cx="10119803" cy="3651194"/>
          </a:xfrm>
          <a:prstGeom prst="rect">
            <a:avLst/>
          </a:prstGeom>
        </p:spPr>
      </p:pic>
    </p:spTree>
    <p:extLst>
      <p:ext uri="{BB962C8B-B14F-4D97-AF65-F5344CB8AC3E}">
        <p14:creationId xmlns:p14="http://schemas.microsoft.com/office/powerpoint/2010/main" val="2011922447"/>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chor="t">
            <a:normAutofit/>
          </a:bodyPr>
          <a:lstStyle/>
          <a:p>
            <a:endParaRPr lang="en-US">
              <a:ea typeface="Calibri"/>
              <a:cs typeface="Calibri"/>
            </a:endParaRPr>
          </a:p>
          <a:p>
            <a:endParaRPr lang="en-US">
              <a:ea typeface="Calibri"/>
              <a:cs typeface="Calibri"/>
            </a:endParaRPr>
          </a:p>
        </p:txBody>
      </p:sp>
      <p:sp>
        <p:nvSpPr>
          <p:cNvPr id="8" name="Content Placeholder 2">
            <a:extLst>
              <a:ext uri="{FF2B5EF4-FFF2-40B4-BE49-F238E27FC236}">
                <a16:creationId xmlns:a16="http://schemas.microsoft.com/office/drawing/2014/main" xmlns="" id="{60E9BFB5-01EF-ACB3-6918-BEAFF4202C94}"/>
              </a:ext>
            </a:extLst>
          </p:cNvPr>
          <p:cNvSpPr>
            <a:spLocks noGrp="1"/>
          </p:cNvSpPr>
          <p:nvPr/>
        </p:nvSpPr>
        <p:spPr>
          <a:xfrm>
            <a:off x="838200" y="1006116"/>
            <a:ext cx="10515600" cy="126020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ea typeface="+mn-lt"/>
                <a:cs typeface="+mn-lt"/>
              </a:rPr>
              <a:t>We start from vertex 0, the BFS algorithm starts by putting it in the Visited list and putting all its adjacent vertices in the queue.</a:t>
            </a:r>
          </a:p>
          <a:p>
            <a:r>
              <a:rPr lang="en-US" sz="1800" dirty="0">
                <a:ea typeface="+mn-lt"/>
                <a:cs typeface="+mn-lt"/>
              </a:rPr>
              <a:t>Visit start vertex and add its adjacent vertices to queue</a:t>
            </a:r>
          </a:p>
        </p:txBody>
      </p:sp>
      <p:pic>
        <p:nvPicPr>
          <p:cNvPr id="2" name="Picture 1" descr="visit start vertex and add its adjacent vertices to queue">
            <a:extLst>
              <a:ext uri="{FF2B5EF4-FFF2-40B4-BE49-F238E27FC236}">
                <a16:creationId xmlns:a16="http://schemas.microsoft.com/office/drawing/2014/main" xmlns="" id="{2E462FDB-7F43-3AD8-C4F1-961ED032561F}"/>
              </a:ext>
            </a:extLst>
          </p:cNvPr>
          <p:cNvPicPr>
            <a:picLocks noChangeAspect="1"/>
          </p:cNvPicPr>
          <p:nvPr/>
        </p:nvPicPr>
        <p:blipFill>
          <a:blip r:embed="rId2"/>
          <a:stretch>
            <a:fillRect/>
          </a:stretch>
        </p:blipFill>
        <p:spPr>
          <a:xfrm>
            <a:off x="2075731" y="3023918"/>
            <a:ext cx="10110878" cy="3815032"/>
          </a:xfrm>
          <a:prstGeom prst="rect">
            <a:avLst/>
          </a:prstGeom>
        </p:spPr>
      </p:pic>
    </p:spTree>
    <p:extLst>
      <p:ext uri="{BB962C8B-B14F-4D97-AF65-F5344CB8AC3E}">
        <p14:creationId xmlns:p14="http://schemas.microsoft.com/office/powerpoint/2010/main" val="4280493959"/>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chor="t">
            <a:normAutofit/>
          </a:bodyPr>
          <a:lstStyle/>
          <a:p>
            <a:endParaRPr lang="en-US">
              <a:ea typeface="Calibri"/>
              <a:cs typeface="Calibri"/>
            </a:endParaRPr>
          </a:p>
          <a:p>
            <a:endParaRPr lang="en-US">
              <a:ea typeface="Calibri"/>
              <a:cs typeface="Calibri"/>
            </a:endParaRPr>
          </a:p>
        </p:txBody>
      </p:sp>
      <p:sp>
        <p:nvSpPr>
          <p:cNvPr id="8" name="Content Placeholder 2">
            <a:extLst>
              <a:ext uri="{FF2B5EF4-FFF2-40B4-BE49-F238E27FC236}">
                <a16:creationId xmlns:a16="http://schemas.microsoft.com/office/drawing/2014/main" xmlns="" id="{60E9BFB5-01EF-ACB3-6918-BEAFF4202C94}"/>
              </a:ext>
            </a:extLst>
          </p:cNvPr>
          <p:cNvSpPr>
            <a:spLocks noGrp="1"/>
          </p:cNvSpPr>
          <p:nvPr/>
        </p:nvSpPr>
        <p:spPr>
          <a:xfrm>
            <a:off x="838200" y="1006116"/>
            <a:ext cx="10515600" cy="126020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ea typeface="+mn-lt"/>
                <a:cs typeface="+mn-lt"/>
              </a:rPr>
              <a:t>Next, we visit the element at the front of queue i.e. 1 and go to its adjacent nodes. Since 0 has already been visited, we visit 2 instead.</a:t>
            </a:r>
          </a:p>
          <a:p>
            <a:r>
              <a:rPr lang="en-US" sz="1800">
                <a:ea typeface="+mn-lt"/>
                <a:cs typeface="+mn-lt"/>
              </a:rPr>
              <a:t>Visit the first </a:t>
            </a:r>
            <a:r>
              <a:rPr lang="en-US" sz="1800" err="1">
                <a:ea typeface="+mn-lt"/>
                <a:cs typeface="+mn-lt"/>
              </a:rPr>
              <a:t>neighbour</a:t>
            </a:r>
            <a:r>
              <a:rPr lang="en-US" sz="1800">
                <a:ea typeface="+mn-lt"/>
                <a:cs typeface="+mn-lt"/>
              </a:rPr>
              <a:t> of start node 0, which is 1</a:t>
            </a:r>
          </a:p>
        </p:txBody>
      </p:sp>
      <p:pic>
        <p:nvPicPr>
          <p:cNvPr id="4" name="Picture 3" descr="visit the first neighbour of start node 0, which is 1">
            <a:extLst>
              <a:ext uri="{FF2B5EF4-FFF2-40B4-BE49-F238E27FC236}">
                <a16:creationId xmlns:a16="http://schemas.microsoft.com/office/drawing/2014/main" xmlns="" id="{D2900AF4-A4B1-5E3D-3738-35AFA98187B7}"/>
              </a:ext>
            </a:extLst>
          </p:cNvPr>
          <p:cNvPicPr>
            <a:picLocks noChangeAspect="1"/>
          </p:cNvPicPr>
          <p:nvPr/>
        </p:nvPicPr>
        <p:blipFill>
          <a:blip r:embed="rId2"/>
          <a:stretch>
            <a:fillRect/>
          </a:stretch>
        </p:blipFill>
        <p:spPr>
          <a:xfrm>
            <a:off x="2093345" y="3026665"/>
            <a:ext cx="10075651" cy="3867044"/>
          </a:xfrm>
          <a:prstGeom prst="rect">
            <a:avLst/>
          </a:prstGeom>
        </p:spPr>
      </p:pic>
    </p:spTree>
    <p:extLst>
      <p:ext uri="{BB962C8B-B14F-4D97-AF65-F5344CB8AC3E}">
        <p14:creationId xmlns:p14="http://schemas.microsoft.com/office/powerpoint/2010/main" val="1166221076"/>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chor="t">
            <a:normAutofit/>
          </a:bodyPr>
          <a:lstStyle/>
          <a:p>
            <a:endParaRPr lang="en-US">
              <a:ea typeface="Calibri"/>
              <a:cs typeface="Calibri"/>
            </a:endParaRPr>
          </a:p>
          <a:p>
            <a:endParaRPr lang="en-US">
              <a:ea typeface="Calibri"/>
              <a:cs typeface="Calibri"/>
            </a:endParaRPr>
          </a:p>
        </p:txBody>
      </p:sp>
      <p:sp>
        <p:nvSpPr>
          <p:cNvPr id="8" name="Content Placeholder 2">
            <a:extLst>
              <a:ext uri="{FF2B5EF4-FFF2-40B4-BE49-F238E27FC236}">
                <a16:creationId xmlns:a16="http://schemas.microsoft.com/office/drawing/2014/main" xmlns="" id="{60E9BFB5-01EF-ACB3-6918-BEAFF4202C94}"/>
              </a:ext>
            </a:extLst>
          </p:cNvPr>
          <p:cNvSpPr>
            <a:spLocks noGrp="1"/>
          </p:cNvSpPr>
          <p:nvPr/>
        </p:nvSpPr>
        <p:spPr>
          <a:xfrm>
            <a:off x="838200" y="1006116"/>
            <a:ext cx="10515600" cy="126020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ea typeface="+mn-lt"/>
                <a:cs typeface="+mn-lt"/>
              </a:rPr>
              <a:t>Vertex 2 has an unvisited adjacent vertex in 4, so we add that to the back of the queue and visit 3, which is at the front of the queue.</a:t>
            </a:r>
          </a:p>
          <a:p>
            <a:r>
              <a:rPr lang="en-US" sz="1800">
                <a:ea typeface="+mn-lt"/>
                <a:cs typeface="+mn-lt"/>
              </a:rPr>
              <a:t>Visit 2 which was added to queue earlier to add its </a:t>
            </a:r>
            <a:r>
              <a:rPr lang="en-US" sz="1800" err="1">
                <a:ea typeface="+mn-lt"/>
                <a:cs typeface="+mn-lt"/>
              </a:rPr>
              <a:t>neighbours</a:t>
            </a:r>
            <a:endParaRPr lang="en-US" sz="1800">
              <a:ea typeface="+mn-lt"/>
              <a:cs typeface="+mn-lt"/>
            </a:endParaRPr>
          </a:p>
        </p:txBody>
      </p:sp>
      <p:pic>
        <p:nvPicPr>
          <p:cNvPr id="5" name="Picture 4" descr="visit 2 which was added to queue earlier to add its neighbours">
            <a:extLst>
              <a:ext uri="{FF2B5EF4-FFF2-40B4-BE49-F238E27FC236}">
                <a16:creationId xmlns:a16="http://schemas.microsoft.com/office/drawing/2014/main" xmlns="" id="{6AAB7014-046B-EDD1-E1CD-FFA34BED3769}"/>
              </a:ext>
            </a:extLst>
          </p:cNvPr>
          <p:cNvPicPr>
            <a:picLocks noChangeAspect="1"/>
          </p:cNvPicPr>
          <p:nvPr/>
        </p:nvPicPr>
        <p:blipFill>
          <a:blip r:embed="rId2"/>
          <a:stretch>
            <a:fillRect/>
          </a:stretch>
        </p:blipFill>
        <p:spPr>
          <a:xfrm>
            <a:off x="2251496" y="3041044"/>
            <a:ext cx="9888744" cy="3795155"/>
          </a:xfrm>
          <a:prstGeom prst="rect">
            <a:avLst/>
          </a:prstGeom>
        </p:spPr>
      </p:pic>
    </p:spTree>
    <p:extLst>
      <p:ext uri="{BB962C8B-B14F-4D97-AF65-F5344CB8AC3E}">
        <p14:creationId xmlns:p14="http://schemas.microsoft.com/office/powerpoint/2010/main" val="2717116381"/>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chor="t">
            <a:normAutofit/>
          </a:bodyPr>
          <a:lstStyle/>
          <a:p>
            <a:endParaRPr lang="en-US">
              <a:ea typeface="Calibri"/>
              <a:cs typeface="Calibri"/>
            </a:endParaRPr>
          </a:p>
          <a:p>
            <a:endParaRPr lang="en-US">
              <a:ea typeface="Calibri"/>
              <a:cs typeface="Calibri"/>
            </a:endParaRPr>
          </a:p>
        </p:txBody>
      </p:sp>
      <p:sp>
        <p:nvSpPr>
          <p:cNvPr id="8" name="Content Placeholder 2">
            <a:extLst>
              <a:ext uri="{FF2B5EF4-FFF2-40B4-BE49-F238E27FC236}">
                <a16:creationId xmlns:a16="http://schemas.microsoft.com/office/drawing/2014/main" xmlns="" id="{60E9BFB5-01EF-ACB3-6918-BEAFF4202C94}"/>
              </a:ext>
            </a:extLst>
          </p:cNvPr>
          <p:cNvSpPr>
            <a:spLocks noGrp="1"/>
          </p:cNvSpPr>
          <p:nvPr/>
        </p:nvSpPr>
        <p:spPr>
          <a:xfrm>
            <a:off x="838200" y="1006116"/>
            <a:ext cx="10515600" cy="126020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ea typeface="+mn-lt"/>
                <a:cs typeface="+mn-lt"/>
              </a:rPr>
              <a:t>4 remains in the queue</a:t>
            </a:r>
          </a:p>
          <a:p>
            <a:r>
              <a:rPr lang="en-US" sz="2000">
                <a:ea typeface="+mn-lt"/>
                <a:cs typeface="+mn-lt"/>
              </a:rPr>
              <a:t>Only 4 remains in the queue since the only adjacent node of 3 i.e. 0 is already visited. We visit it.</a:t>
            </a:r>
            <a:r>
              <a:rPr lang="en-US"/>
              <a:t/>
            </a:r>
            <a:br>
              <a:rPr lang="en-US"/>
            </a:br>
            <a:endParaRPr lang="en-US"/>
          </a:p>
        </p:txBody>
      </p:sp>
      <p:pic>
        <p:nvPicPr>
          <p:cNvPr id="2" name="Picture 1" descr="visit ">
            <a:extLst>
              <a:ext uri="{FF2B5EF4-FFF2-40B4-BE49-F238E27FC236}">
                <a16:creationId xmlns:a16="http://schemas.microsoft.com/office/drawing/2014/main" xmlns="" id="{C6270A95-C358-CE6E-AB91-8A20102478BC}"/>
              </a:ext>
            </a:extLst>
          </p:cNvPr>
          <p:cNvPicPr>
            <a:picLocks noChangeAspect="1"/>
          </p:cNvPicPr>
          <p:nvPr/>
        </p:nvPicPr>
        <p:blipFill>
          <a:blip r:embed="rId2"/>
          <a:stretch>
            <a:fillRect/>
          </a:stretch>
        </p:blipFill>
        <p:spPr>
          <a:xfrm>
            <a:off x="2237118" y="3069799"/>
            <a:ext cx="9946255" cy="3823910"/>
          </a:xfrm>
          <a:prstGeom prst="rect">
            <a:avLst/>
          </a:prstGeom>
        </p:spPr>
      </p:pic>
    </p:spTree>
    <p:extLst>
      <p:ext uri="{BB962C8B-B14F-4D97-AF65-F5344CB8AC3E}">
        <p14:creationId xmlns:p14="http://schemas.microsoft.com/office/powerpoint/2010/main" val="1322373349"/>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BC97C64-3F20-8EB0-3A83-FC60EA6CA23A}"/>
              </a:ext>
            </a:extLst>
          </p:cNvPr>
          <p:cNvSpPr>
            <a:spLocks noGrp="1"/>
          </p:cNvSpPr>
          <p:nvPr>
            <p:ph idx="1"/>
          </p:nvPr>
        </p:nvSpPr>
        <p:spPr>
          <a:xfrm>
            <a:off x="1553000" y="2358254"/>
            <a:ext cx="5458838" cy="4192520"/>
          </a:xfrm>
        </p:spPr>
        <p:txBody>
          <a:bodyPr vert="horz" lIns="91440" tIns="45720" rIns="91440" bIns="45720" rtlCol="0" anchor="t">
            <a:normAutofit/>
          </a:bodyPr>
          <a:lstStyle/>
          <a:p>
            <a:endParaRPr lang="en-US">
              <a:ea typeface="Calibri"/>
              <a:cs typeface="Calibri"/>
            </a:endParaRPr>
          </a:p>
          <a:p>
            <a:endParaRPr lang="en-US">
              <a:ea typeface="Calibri"/>
              <a:cs typeface="Calibri"/>
            </a:endParaRPr>
          </a:p>
        </p:txBody>
      </p:sp>
      <p:sp>
        <p:nvSpPr>
          <p:cNvPr id="8" name="Content Placeholder 2">
            <a:extLst>
              <a:ext uri="{FF2B5EF4-FFF2-40B4-BE49-F238E27FC236}">
                <a16:creationId xmlns:a16="http://schemas.microsoft.com/office/drawing/2014/main" xmlns="" id="{60E9BFB5-01EF-ACB3-6918-BEAFF4202C94}"/>
              </a:ext>
            </a:extLst>
          </p:cNvPr>
          <p:cNvSpPr>
            <a:spLocks noGrp="1"/>
          </p:cNvSpPr>
          <p:nvPr/>
        </p:nvSpPr>
        <p:spPr>
          <a:xfrm>
            <a:off x="838200" y="1006116"/>
            <a:ext cx="10515600" cy="126020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ea typeface="+mn-lt"/>
                <a:cs typeface="+mn-lt"/>
              </a:rPr>
              <a:t>Visit last remaining item in the queue to check if it has unvisited neighbors</a:t>
            </a:r>
          </a:p>
          <a:p>
            <a:r>
              <a:rPr lang="en-US" sz="2000">
                <a:ea typeface="+mn-lt"/>
                <a:cs typeface="+mn-lt"/>
              </a:rPr>
              <a:t>Since the queue is empty, we have completed the Breadth First Traversal of the graph.</a:t>
            </a:r>
          </a:p>
        </p:txBody>
      </p:sp>
      <p:pic>
        <p:nvPicPr>
          <p:cNvPr id="4" name="Picture 3" descr="visit last remaining item in queue to check if it has unvisited neighbours">
            <a:extLst>
              <a:ext uri="{FF2B5EF4-FFF2-40B4-BE49-F238E27FC236}">
                <a16:creationId xmlns:a16="http://schemas.microsoft.com/office/drawing/2014/main" xmlns="" id="{F6F6B315-4588-46F2-DA0E-C1915E47760A}"/>
              </a:ext>
            </a:extLst>
          </p:cNvPr>
          <p:cNvPicPr>
            <a:picLocks noChangeAspect="1"/>
          </p:cNvPicPr>
          <p:nvPr/>
        </p:nvPicPr>
        <p:blipFill>
          <a:blip r:embed="rId2"/>
          <a:stretch>
            <a:fillRect/>
          </a:stretch>
        </p:blipFill>
        <p:spPr>
          <a:xfrm>
            <a:off x="2323382" y="3084175"/>
            <a:ext cx="9687459" cy="3694513"/>
          </a:xfrm>
          <a:prstGeom prst="rect">
            <a:avLst/>
          </a:prstGeom>
        </p:spPr>
      </p:pic>
    </p:spTree>
    <p:extLst>
      <p:ext uri="{BB962C8B-B14F-4D97-AF65-F5344CB8AC3E}">
        <p14:creationId xmlns:p14="http://schemas.microsoft.com/office/powerpoint/2010/main" val="1049354175"/>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xmlns="" id="{B399B960-C19F-BDBD-B505-8541AA341EE3}"/>
              </a:ext>
            </a:extLst>
          </p:cNvPr>
          <p:cNvPicPr>
            <a:picLocks noChangeAspect="1"/>
          </p:cNvPicPr>
          <p:nvPr/>
        </p:nvPicPr>
        <p:blipFill rotWithShape="1">
          <a:blip r:embed="rId3">
            <a:alphaModFix amt="50000"/>
          </a:blip>
          <a:srcRect t="6573" r="-2" b="9030"/>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B2FD8FDF-F817-B551-1F1B-705E49EED60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BFS pseudocode</a:t>
            </a:r>
          </a:p>
          <a:p>
            <a:pPr algn="ctr"/>
            <a:endParaRPr lang="en-US" sz="6000">
              <a:solidFill>
                <a:srgbClr val="FFFFFF"/>
              </a:solidFill>
            </a:endParaRPr>
          </a:p>
        </p:txBody>
      </p:sp>
    </p:spTree>
    <p:extLst>
      <p:ext uri="{BB962C8B-B14F-4D97-AF65-F5344CB8AC3E}">
        <p14:creationId xmlns:p14="http://schemas.microsoft.com/office/powerpoint/2010/main" val="111367840"/>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7AE9375-4664-4DB2-922D-2782A6E439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xmlns="" id="{056D3F7A-7D42-2BBB-9C9D-9A2F2E698899}"/>
              </a:ext>
            </a:extLst>
          </p:cNvPr>
          <p:cNvSpPr>
            <a:spLocks noGrp="1"/>
          </p:cNvSpPr>
          <p:nvPr>
            <p:ph type="title"/>
          </p:nvPr>
        </p:nvSpPr>
        <p:spPr>
          <a:xfrm>
            <a:off x="838200" y="669925"/>
            <a:ext cx="4508946" cy="1325563"/>
          </a:xfrm>
        </p:spPr>
        <p:txBody>
          <a:bodyPr anchor="b">
            <a:normAutofit/>
          </a:bodyPr>
          <a:lstStyle/>
          <a:p>
            <a:pPr algn="r"/>
            <a:r>
              <a:rPr lang="en-US" dirty="0">
                <a:solidFill>
                  <a:schemeClr val="bg1"/>
                </a:solidFill>
              </a:rPr>
              <a:t>BFS </a:t>
            </a:r>
            <a:r>
              <a:rPr lang="en-US" dirty="0" err="1">
                <a:solidFill>
                  <a:schemeClr val="bg1"/>
                </a:solidFill>
              </a:rPr>
              <a:t>Pseudocode</a:t>
            </a:r>
            <a:endParaRPr lang="en-US" dirty="0">
              <a:solidFill>
                <a:schemeClr val="bg1"/>
              </a:solidFill>
            </a:endParaRPr>
          </a:p>
          <a:p>
            <a:pPr algn="r"/>
            <a:endParaRPr lang="en-US" dirty="0">
              <a:solidFill>
                <a:schemeClr val="bg1"/>
              </a:solidFill>
              <a:ea typeface="Calibri Light"/>
              <a:cs typeface="Calibri Light"/>
            </a:endParaRPr>
          </a:p>
        </p:txBody>
      </p:sp>
      <p:cxnSp>
        <p:nvCxnSpPr>
          <p:cNvPr id="10" name="Straight Connector 9">
            <a:extLst>
              <a:ext uri="{FF2B5EF4-FFF2-40B4-BE49-F238E27FC236}">
                <a16:creationId xmlns:a16="http://schemas.microsoft.com/office/drawing/2014/main" xmlns="" id="{EE504C98-6397-41C1-A8D8-2D9C4ED307E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5F37EFE1-ACC6-A6EC-67B9-74E88C3D3801}"/>
              </a:ext>
            </a:extLst>
          </p:cNvPr>
          <p:cNvSpPr>
            <a:spLocks noGrp="1"/>
          </p:cNvSpPr>
          <p:nvPr>
            <p:ph idx="1"/>
          </p:nvPr>
        </p:nvSpPr>
        <p:spPr>
          <a:xfrm>
            <a:off x="1392667" y="2398957"/>
            <a:ext cx="9406666" cy="3526144"/>
          </a:xfrm>
        </p:spPr>
        <p:txBody>
          <a:bodyPr vert="horz" lIns="91440" tIns="45720" rIns="91440" bIns="45720" rtlCol="0">
            <a:normAutofit/>
          </a:bodyPr>
          <a:lstStyle/>
          <a:p>
            <a:r>
              <a:rPr lang="en-US" sz="2000">
                <a:solidFill>
                  <a:schemeClr val="bg1"/>
                </a:solidFill>
                <a:latin typeface="Consolas"/>
                <a:ea typeface="+mn-lt"/>
                <a:cs typeface="+mn-lt"/>
              </a:rPr>
              <a:t>create a queue Q 
mark v as visited and put v into Q 
while Q is non-empty 
    remove the head u of Q 
    mark and enqueue all (unvisited) </a:t>
            </a:r>
            <a:r>
              <a:rPr lang="en-US" sz="2000" err="1">
                <a:solidFill>
                  <a:schemeClr val="bg1"/>
                </a:solidFill>
                <a:latin typeface="Consolas"/>
                <a:ea typeface="+mn-lt"/>
                <a:cs typeface="+mn-lt"/>
              </a:rPr>
              <a:t>neighbours</a:t>
            </a:r>
            <a:r>
              <a:rPr lang="en-US" sz="2000">
                <a:solidFill>
                  <a:schemeClr val="bg1"/>
                </a:solidFill>
                <a:latin typeface="Consolas"/>
                <a:ea typeface="+mn-lt"/>
                <a:cs typeface="+mn-lt"/>
              </a:rPr>
              <a:t> of u</a:t>
            </a:r>
            <a:endParaRPr lang="en-US" sz="2000">
              <a:solidFill>
                <a:schemeClr val="bg1"/>
              </a:solidFill>
              <a:ea typeface="Calibri"/>
              <a:cs typeface="Calibri"/>
            </a:endParaRPr>
          </a:p>
        </p:txBody>
      </p:sp>
      <p:sp>
        <p:nvSpPr>
          <p:cNvPr id="12" name="Rectangle 11">
            <a:extLst>
              <a:ext uri="{FF2B5EF4-FFF2-40B4-BE49-F238E27FC236}">
                <a16:creationId xmlns:a16="http://schemas.microsoft.com/office/drawing/2014/main" xmlns="" id="{9DD005C1-8C51-42D6-9BEE-B9B8384974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xmlns="" id="{056D3F7A-7D42-2BBB-9C9D-9A2F2E698899}"/>
              </a:ext>
            </a:extLst>
          </p:cNvPr>
          <p:cNvSpPr txBox="1">
            <a:spLocks/>
          </p:cNvSpPr>
          <p:nvPr/>
        </p:nvSpPr>
        <p:spPr>
          <a:xfrm>
            <a:off x="838200" y="5055964"/>
            <a:ext cx="8500672"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bg1"/>
                </a:solidFill>
              </a:rPr>
              <a:t>BFS is same as Level Order in Tree</a:t>
            </a:r>
          </a:p>
          <a:p>
            <a:pPr algn="r"/>
            <a:endParaRPr lang="en-US" dirty="0">
              <a:solidFill>
                <a:schemeClr val="bg1"/>
              </a:solidFill>
              <a:ea typeface="Calibri Light"/>
              <a:cs typeface="Calibri Light"/>
            </a:endParaRPr>
          </a:p>
        </p:txBody>
      </p:sp>
    </p:spTree>
    <p:extLst>
      <p:ext uri="{BB962C8B-B14F-4D97-AF65-F5344CB8AC3E}">
        <p14:creationId xmlns:p14="http://schemas.microsoft.com/office/powerpoint/2010/main" val="423089015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7E6D2D34-4BB4-460B-8844-027610FB21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01AE9C0-6BFE-B1B5-5AD1-88789DDFE1C9}"/>
              </a:ext>
            </a:extLst>
          </p:cNvPr>
          <p:cNvSpPr>
            <a:spLocks noGrp="1"/>
          </p:cNvSpPr>
          <p:nvPr>
            <p:ph type="title"/>
          </p:nvPr>
        </p:nvSpPr>
        <p:spPr>
          <a:xfrm>
            <a:off x="6094105" y="802955"/>
            <a:ext cx="4977976" cy="1455996"/>
          </a:xfrm>
        </p:spPr>
        <p:txBody>
          <a:bodyPr anchor="b">
            <a:normAutofit/>
          </a:bodyPr>
          <a:lstStyle/>
          <a:p>
            <a:r>
              <a:rPr lang="en-US" sz="3600">
                <a:solidFill>
                  <a:schemeClr val="tx2"/>
                </a:solidFill>
                <a:ea typeface="Calibri Light"/>
                <a:cs typeface="Calibri Light"/>
              </a:rPr>
              <a:t>Directed VS Undirected Graph</a:t>
            </a:r>
            <a:endParaRPr lang="en-US" sz="3600">
              <a:solidFill>
                <a:schemeClr val="tx2"/>
              </a:solidFill>
            </a:endParaRPr>
          </a:p>
        </p:txBody>
      </p:sp>
      <p:pic>
        <p:nvPicPr>
          <p:cNvPr id="4" name="Content Placeholder 3" descr="A diagram of a graph&#10;&#10;Description automatically generated">
            <a:extLst>
              <a:ext uri="{FF2B5EF4-FFF2-40B4-BE49-F238E27FC236}">
                <a16:creationId xmlns:a16="http://schemas.microsoft.com/office/drawing/2014/main" xmlns="" id="{9F4AF3E3-AD95-2F49-79CB-6C8A8CE92F5E}"/>
              </a:ext>
            </a:extLst>
          </p:cNvPr>
          <p:cNvPicPr>
            <a:picLocks noChangeAspect="1"/>
          </p:cNvPicPr>
          <p:nvPr/>
        </p:nvPicPr>
        <p:blipFill rotWithShape="1">
          <a:blip r:embed="rId2"/>
          <a:srcRect t="9571" r="20596" b="17492"/>
          <a:stretch/>
        </p:blipFill>
        <p:spPr>
          <a:xfrm>
            <a:off x="850935" y="602673"/>
            <a:ext cx="3666576" cy="2766157"/>
          </a:xfrm>
          <a:prstGeom prst="rect">
            <a:avLst/>
          </a:prstGeom>
        </p:spPr>
      </p:pic>
      <p:grpSp>
        <p:nvGrpSpPr>
          <p:cNvPr id="14" name="Group 13">
            <a:extLst>
              <a:ext uri="{FF2B5EF4-FFF2-40B4-BE49-F238E27FC236}">
                <a16:creationId xmlns:a16="http://schemas.microsoft.com/office/drawing/2014/main" xmlns="" id="{C5314570-9B06-4D37-8CBD-EDD67C2FA20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9676747" y="-4155"/>
            <a:ext cx="2514948" cy="2174333"/>
            <a:chOff x="-305" y="-4155"/>
            <a:chExt cx="2514948" cy="2174333"/>
          </a:xfrm>
        </p:grpSpPr>
        <p:sp>
          <p:nvSpPr>
            <p:cNvPr id="15" name="Freeform: Shape 14">
              <a:extLst>
                <a:ext uri="{FF2B5EF4-FFF2-40B4-BE49-F238E27FC236}">
                  <a16:creationId xmlns:a16="http://schemas.microsoft.com/office/drawing/2014/main" xmlns="" id="{A204F55B-358D-4FB5-9979-6724C64154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C4F77C62-9DDF-48D3-A074-159A32767A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DEB07022-F30B-49CA-B1DD-A826815C4A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 name="Freeform: Shape 7">
              <a:extLst>
                <a:ext uri="{FF2B5EF4-FFF2-40B4-BE49-F238E27FC236}">
                  <a16:creationId xmlns:a16="http://schemas.microsoft.com/office/drawing/2014/main" xmlns="" id="{F7C47E16-167C-48BF-9FC9-08787D3489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graph of a graph&#10;&#10;Description automatically generated">
            <a:extLst>
              <a:ext uri="{FF2B5EF4-FFF2-40B4-BE49-F238E27FC236}">
                <a16:creationId xmlns:a16="http://schemas.microsoft.com/office/drawing/2014/main" xmlns="" id="{2A71835B-7E5A-9536-3805-F71D57649A2C}"/>
              </a:ext>
            </a:extLst>
          </p:cNvPr>
          <p:cNvPicPr>
            <a:picLocks noChangeAspect="1"/>
          </p:cNvPicPr>
          <p:nvPr/>
        </p:nvPicPr>
        <p:blipFill rotWithShape="1">
          <a:blip r:embed="rId3"/>
          <a:srcRect l="6579" t="9704" r="8684" b="12080"/>
          <a:stretch/>
        </p:blipFill>
        <p:spPr>
          <a:xfrm>
            <a:off x="804672" y="3462198"/>
            <a:ext cx="3759105" cy="2745013"/>
          </a:xfrm>
          <a:prstGeom prst="rect">
            <a:avLst/>
          </a:prstGeom>
        </p:spPr>
      </p:pic>
    </p:spTree>
    <p:extLst>
      <p:ext uri="{BB962C8B-B14F-4D97-AF65-F5344CB8AC3E}">
        <p14:creationId xmlns:p14="http://schemas.microsoft.com/office/powerpoint/2010/main" val="3389124232"/>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5341D4B7-8A53-4C37-8E33-372EAB5776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42434" y="253548"/>
            <a:ext cx="5608934" cy="6102802"/>
          </a:xfrm>
          <a:prstGeom prst="rect">
            <a:avLst/>
          </a:prstGeom>
          <a:solidFill>
            <a:srgbClr val="AFAB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EBA0B9D-BCC9-14AB-3E76-2C610B7F00A3}"/>
              </a:ext>
            </a:extLst>
          </p:cNvPr>
          <p:cNvSpPr>
            <a:spLocks noGrp="1"/>
          </p:cNvSpPr>
          <p:nvPr>
            <p:ph type="title"/>
          </p:nvPr>
        </p:nvSpPr>
        <p:spPr>
          <a:xfrm>
            <a:off x="6585283" y="420017"/>
            <a:ext cx="5069305" cy="5769864"/>
          </a:xfrm>
        </p:spPr>
        <p:txBody>
          <a:bodyPr vert="horz" lIns="91440" tIns="45720" rIns="91440" bIns="45720" rtlCol="0" anchor="ctr">
            <a:normAutofit/>
          </a:bodyPr>
          <a:lstStyle/>
          <a:p>
            <a:r>
              <a:rPr lang="en-US" sz="3400" b="1"/>
              <a:t>BFS Algorithm Complexity</a:t>
            </a:r>
            <a:endParaRPr lang="en-US" sz="3400" b="1">
              <a:ea typeface="Calibri Light"/>
              <a:cs typeface="Calibri Light"/>
            </a:endParaRPr>
          </a:p>
          <a:p>
            <a:r>
              <a:rPr lang="en-US" sz="2800"/>
              <a:t/>
            </a:r>
            <a:br>
              <a:rPr lang="en-US" sz="2800"/>
            </a:br>
            <a:r>
              <a:rPr lang="en-US" sz="2800"/>
              <a:t>The time complexity of the BFS algorithm is represented in the form of O(V + E), where </a:t>
            </a:r>
            <a:r>
              <a:rPr lang="en-US" sz="2800" u="sng"/>
              <a:t>V</a:t>
            </a:r>
            <a:r>
              <a:rPr lang="en-US" sz="2800"/>
              <a:t> is the number of nodes and E is the number of edges.</a:t>
            </a:r>
            <a:endParaRPr lang="en-US" sz="2800">
              <a:ea typeface="Calibri Light"/>
              <a:cs typeface="Calibri Light"/>
            </a:endParaRPr>
          </a:p>
          <a:p>
            <a:r>
              <a:rPr lang="en-US" sz="2800"/>
              <a:t/>
            </a:r>
            <a:br>
              <a:rPr lang="en-US" sz="2800"/>
            </a:br>
            <a:r>
              <a:rPr lang="en-US" sz="2800"/>
              <a:t>The space complexity of the algorithm is O(V).</a:t>
            </a:r>
            <a:endParaRPr lang="en-US" sz="2800">
              <a:ea typeface="Calibri Light"/>
              <a:cs typeface="Calibri Light"/>
            </a:endParaRPr>
          </a:p>
          <a:p>
            <a:r>
              <a:rPr lang="en-US" sz="3400"/>
              <a:t/>
            </a:r>
            <a:br>
              <a:rPr lang="en-US" sz="3400"/>
            </a:br>
            <a:endParaRPr lang="en-US" sz="2800">
              <a:ea typeface="Calibri Light"/>
              <a:cs typeface="Calibri Light"/>
            </a:endParaRPr>
          </a:p>
        </p:txBody>
      </p:sp>
      <p:sp>
        <p:nvSpPr>
          <p:cNvPr id="31" name="Rectangle 30">
            <a:extLst>
              <a:ext uri="{FF2B5EF4-FFF2-40B4-BE49-F238E27FC236}">
                <a16:creationId xmlns:a16="http://schemas.microsoft.com/office/drawing/2014/main" xmlns="" id="{B630B15B-CFE8-4FE5-8F6E-666207C945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3024" y="253548"/>
            <a:ext cx="5851795" cy="6102802"/>
          </a:xfrm>
          <a:prstGeom prst="rect">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xmlns="" id="{2B51AAA3-DDFE-48DE-AF38-BE32846EC4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2848" y="420017"/>
            <a:ext cx="5532146" cy="5769864"/>
          </a:xfrm>
          <a:prstGeom prst="rect">
            <a:avLst/>
          </a:prstGeom>
          <a:noFill/>
          <a:ln w="6350" cap="sq" cmpd="sng" algn="ctr">
            <a:solidFill>
              <a:srgbClr val="404040"/>
            </a:solidFill>
            <a:prstDash val="solid"/>
            <a:miter lim="800000"/>
          </a:ln>
          <a:effectLst/>
        </p:spPr>
      </p:sp>
      <p:pic>
        <p:nvPicPr>
          <p:cNvPr id="5" name="Picture 4" descr="Formulae on a background">
            <a:extLst>
              <a:ext uri="{FF2B5EF4-FFF2-40B4-BE49-F238E27FC236}">
                <a16:creationId xmlns:a16="http://schemas.microsoft.com/office/drawing/2014/main" xmlns="" id="{5FF14454-5080-98EC-D103-EE88BC950C23}"/>
              </a:ext>
            </a:extLst>
          </p:cNvPr>
          <p:cNvPicPr>
            <a:picLocks noChangeAspect="1"/>
          </p:cNvPicPr>
          <p:nvPr/>
        </p:nvPicPr>
        <p:blipFill rotWithShape="1">
          <a:blip r:embed="rId2"/>
          <a:srcRect l="11059" r="17498" b="-2"/>
          <a:stretch/>
        </p:blipFill>
        <p:spPr>
          <a:xfrm>
            <a:off x="725707" y="740057"/>
            <a:ext cx="4886429" cy="5129784"/>
          </a:xfrm>
          <a:prstGeom prst="rect">
            <a:avLst/>
          </a:prstGeom>
        </p:spPr>
      </p:pic>
    </p:spTree>
    <p:extLst>
      <p:ext uri="{BB962C8B-B14F-4D97-AF65-F5344CB8AC3E}">
        <p14:creationId xmlns:p14="http://schemas.microsoft.com/office/powerpoint/2010/main" val="3226929260"/>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659FDB4-FCBE-4A89-B46D-43D4FA5446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xmlns="" id="{D02D0CEA-D993-3804-CC57-00179237CA07}"/>
              </a:ext>
            </a:extLst>
          </p:cNvPr>
          <p:cNvSpPr>
            <a:spLocks noGrp="1"/>
          </p:cNvSpPr>
          <p:nvPr>
            <p:ph type="title"/>
          </p:nvPr>
        </p:nvSpPr>
        <p:spPr>
          <a:xfrm>
            <a:off x="479394" y="1070800"/>
            <a:ext cx="3939688" cy="5583126"/>
          </a:xfrm>
        </p:spPr>
        <p:txBody>
          <a:bodyPr>
            <a:normAutofit/>
          </a:bodyPr>
          <a:lstStyle/>
          <a:p>
            <a:pPr algn="r"/>
            <a:r>
              <a:rPr lang="en-US" sz="5600" dirty="0"/>
              <a:t>BFS Algorithm Applications</a:t>
            </a:r>
            <a:br>
              <a:rPr lang="en-US" sz="5600" dirty="0"/>
            </a:br>
            <a:r>
              <a:rPr lang="en-US" sz="2000" dirty="0"/>
              <a:t>(</a:t>
            </a:r>
            <a:r>
              <a:rPr lang="en-US" sz="2000" dirty="0" err="1"/>
              <a:t>PoPs</a:t>
            </a:r>
            <a:r>
              <a:rPr lang="en-US" sz="2000" dirty="0"/>
              <a:t> in networking)</a:t>
            </a:r>
            <a:endParaRPr lang="en-US" sz="5600" dirty="0"/>
          </a:p>
          <a:p>
            <a:pPr algn="r"/>
            <a:endParaRPr lang="en-US" sz="5600" dirty="0">
              <a:ea typeface="Calibri Light"/>
              <a:cs typeface="Calibri Light"/>
            </a:endParaRPr>
          </a:p>
        </p:txBody>
      </p:sp>
      <p:cxnSp>
        <p:nvCxnSpPr>
          <p:cNvPr id="11" name="Straight Connector 10">
            <a:extLst>
              <a:ext uri="{FF2B5EF4-FFF2-40B4-BE49-F238E27FC236}">
                <a16:creationId xmlns:a16="http://schemas.microsoft.com/office/drawing/2014/main" xmlns="" id="{C8F51B3F-8331-4E4A-AE96-D47B1006EEA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xmlns="" id="{88D54195-A98A-60A2-D8C6-9FBAFCEAB2CE}"/>
              </a:ext>
            </a:extLst>
          </p:cNvPr>
          <p:cNvGraphicFramePr>
            <a:graphicFrameLocks noGrp="1"/>
          </p:cNvGraphicFramePr>
          <p:nvPr>
            <p:ph idx="1"/>
            <p:extLst>
              <p:ext uri="{D42A27DB-BD31-4B8C-83A1-F6EECF244321}">
                <p14:modId xmlns:p14="http://schemas.microsoft.com/office/powerpoint/2010/main" val="175809962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274909"/>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A8DB9CD9-59B1-4D73-BC4C-98796A48EF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8874A6A9-41FF-4E33-AFA8-F9F81436A5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721D730E-1F97-4071-B143-B05E6D2599B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xmlns="" id="{B3849C6A-9EE5-4604-8EAE-DD4796B79D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xmlns="" id="{308677BE-069B-4A4D-8732-E26B6EF56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xmlns="" id="{9A9A575B-DD07-4388-963B-0AF3FDDCF3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xmlns="" id="{D55285E4-21EB-4EC1-AB8E-36E881E899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xmlns="" id="{6A0C77B5-3FAA-4D4F-9555-89D7516088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xmlns="" id="{5F0C96D1-A8B7-4C8E-9997-D823FD1591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xmlns="" id="{DA46556D-445B-4CD0-87A0-02A30BD1B15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a:solidFill>
                  <a:schemeClr val="tx2"/>
                </a:solidFill>
                <a:latin typeface="+mj-lt"/>
                <a:ea typeface="+mj-ea"/>
                <a:cs typeface="+mj-cs"/>
              </a:rPr>
              <a:t>Are we allowed to make the graph coded???</a:t>
            </a:r>
          </a:p>
        </p:txBody>
      </p:sp>
    </p:spTree>
    <p:extLst>
      <p:ext uri="{BB962C8B-B14F-4D97-AF65-F5344CB8AC3E}">
        <p14:creationId xmlns:p14="http://schemas.microsoft.com/office/powerpoint/2010/main" val="30618465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5C8908E2-EE49-44D2-9428-A28D2312A8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8" name="Group 17">
            <a:extLst>
              <a:ext uri="{FF2B5EF4-FFF2-40B4-BE49-F238E27FC236}">
                <a16:creationId xmlns:a16="http://schemas.microsoft.com/office/drawing/2014/main" xmlns="" id="{514E1141-65DC-4F54-8399-7221AE6F83D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6096000" cy="6858000"/>
            <a:chOff x="7467600" y="0"/>
            <a:chExt cx="4724400" cy="6858000"/>
          </a:xfrm>
        </p:grpSpPr>
        <p:sp>
          <p:nvSpPr>
            <p:cNvPr id="14" name="Rectangle 13">
              <a:extLst>
                <a:ext uri="{FF2B5EF4-FFF2-40B4-BE49-F238E27FC236}">
                  <a16:creationId xmlns:a16="http://schemas.microsoft.com/office/drawing/2014/main" xmlns="" id="{DD75B897-7127-4AAC-A078-70739204B5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xmlns="" id="{BDCFF188-DB07-46AA-A2B3-71E936EABE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xmlns="" id="{215A9370-15D3-4C30-8BA1-2059A74C99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xmlns="" id="{ED888B23-07FA-482A-96DF-47E31AF1A6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p:cNvPicPr>
            <a:picLocks noChangeAspect="1"/>
          </p:cNvPicPr>
          <p:nvPr/>
        </p:nvPicPr>
        <p:blipFill>
          <a:blip r:embed="rId3"/>
          <a:stretch>
            <a:fillRect/>
          </a:stretch>
        </p:blipFill>
        <p:spPr>
          <a:xfrm>
            <a:off x="5410202" y="2350580"/>
            <a:ext cx="5638798" cy="2156839"/>
          </a:xfrm>
          <a:prstGeom prst="rect">
            <a:avLst/>
          </a:prstGeom>
        </p:spPr>
      </p:pic>
    </p:spTree>
    <p:extLst>
      <p:ext uri="{BB962C8B-B14F-4D97-AF65-F5344CB8AC3E}">
        <p14:creationId xmlns:p14="http://schemas.microsoft.com/office/powerpoint/2010/main" val="2742231089"/>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1BB867FF-FC45-48F7-8104-F89BE54909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xmlns="" id="{8BB56887-D0D5-4F0C-9E19-7247EB83C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CA" b="1"/>
              <a:t>Graph Code</a:t>
            </a:r>
            <a:r>
              <a:rPr lang="en-CA"/>
              <a:t>: Create </a:t>
            </a:r>
            <a:r>
              <a:rPr lang="en-CA" i="1"/>
              <a:t>Adjacency List </a:t>
            </a:r>
            <a:r>
              <a:rPr lang="en-CA"/>
              <a:t>for Graph memory representation</a:t>
            </a:r>
          </a:p>
        </p:txBody>
      </p:sp>
      <p:sp>
        <p:nvSpPr>
          <p:cNvPr id="20" name="Arc 19">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CA" dirty="0"/>
              <a:t>Step1: Create a node class with Source and Destination Attributes.</a:t>
            </a:r>
          </a:p>
          <a:p>
            <a:r>
              <a:rPr lang="en-CA" dirty="0"/>
              <a:t>Step2: Create an Array of Array List, </a:t>
            </a:r>
            <a:r>
              <a:rPr lang="en-CA" dirty="0" err="1"/>
              <a:t>arraySize</a:t>
            </a:r>
            <a:r>
              <a:rPr lang="en-CA" dirty="0"/>
              <a:t> is equals to number of vertices, must initialize all the lists to </a:t>
            </a:r>
            <a:r>
              <a:rPr lang="en-CA" b="1" dirty="0"/>
              <a:t>concrete list objects</a:t>
            </a:r>
            <a:r>
              <a:rPr lang="en-CA" dirty="0"/>
              <a:t> to avoid </a:t>
            </a:r>
            <a:r>
              <a:rPr lang="en-CA" err="1"/>
              <a:t>NullPointerException</a:t>
            </a:r>
            <a:r>
              <a:rPr lang="en-CA"/>
              <a:t>.</a:t>
            </a:r>
          </a:p>
          <a:p>
            <a:r>
              <a:rPr lang="en-CA"/>
              <a:t>Array of Array Lists → </a:t>
            </a:r>
            <a:r>
              <a:rPr lang="en-CA" err="1"/>
              <a:t>ArrayList</a:t>
            </a:r>
            <a:r>
              <a:rPr lang="en-CA"/>
              <a:t>&lt;Edge&gt; graph[] = new </a:t>
            </a:r>
            <a:r>
              <a:rPr lang="en-CA" err="1"/>
              <a:t>ArrayList</a:t>
            </a:r>
            <a:r>
              <a:rPr lang="en-CA"/>
              <a:t>[vertices];</a:t>
            </a:r>
          </a:p>
          <a:p>
            <a:r>
              <a:rPr lang="en-CA" dirty="0"/>
              <a:t>Write down the code of step 2 inside the main method</a:t>
            </a:r>
          </a:p>
          <a:p>
            <a:r>
              <a:rPr lang="en-CA" dirty="0"/>
              <a:t>Step3: Create edges and connect them with vertices: </a:t>
            </a:r>
          </a:p>
          <a:p>
            <a:pPr marL="0" indent="0">
              <a:buNone/>
            </a:pPr>
            <a:r>
              <a:rPr lang="en-CA" dirty="0"/>
              <a:t>             graph[vertex].add(new Edge(source, destination));</a:t>
            </a:r>
          </a:p>
        </p:txBody>
      </p:sp>
    </p:spTree>
    <p:extLst>
      <p:ext uri="{BB962C8B-B14F-4D97-AF65-F5344CB8AC3E}">
        <p14:creationId xmlns:p14="http://schemas.microsoft.com/office/powerpoint/2010/main" val="3887864431"/>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1709" y="429491"/>
            <a:ext cx="8451273" cy="5941436"/>
          </a:xfrm>
        </p:spPr>
        <p:txBody>
          <a:bodyPr>
            <a:noAutofit/>
          </a:bodyPr>
          <a:lstStyle/>
          <a:p>
            <a:pPr marL="0" indent="0">
              <a:buNone/>
            </a:pPr>
            <a:r>
              <a:rPr lang="en-US" sz="1600" dirty="0"/>
              <a:t>BFS(</a:t>
            </a:r>
            <a:r>
              <a:rPr lang="en-US" sz="1600" dirty="0" err="1"/>
              <a:t>graphEdges</a:t>
            </a:r>
            <a:r>
              <a:rPr lang="en-US" sz="1600" dirty="0"/>
              <a:t>[], vertices)</a:t>
            </a:r>
          </a:p>
          <a:p>
            <a:pPr marL="0" indent="0">
              <a:buNone/>
            </a:pPr>
            <a:r>
              <a:rPr lang="en-US" sz="1600" dirty="0"/>
              <a:t>Step1: SET visited[vertices] //Boolean array</a:t>
            </a:r>
          </a:p>
          <a:p>
            <a:pPr marL="0" indent="0">
              <a:buNone/>
            </a:pPr>
            <a:r>
              <a:rPr lang="en-US" sz="1600" dirty="0"/>
              <a:t>	 SET Queue[vertices] //i.e., </a:t>
            </a:r>
            <a:r>
              <a:rPr lang="en-US" sz="1600" dirty="0" err="1"/>
              <a:t>int</a:t>
            </a:r>
            <a:r>
              <a:rPr lang="en-US" sz="1600" dirty="0"/>
              <a:t> in this case</a:t>
            </a:r>
          </a:p>
          <a:p>
            <a:pPr marL="0" indent="0">
              <a:buNone/>
            </a:pPr>
            <a:r>
              <a:rPr lang="en-US" sz="1600" dirty="0"/>
              <a:t>	 SET	</a:t>
            </a:r>
            <a:r>
              <a:rPr lang="en-US" sz="1600" dirty="0" err="1"/>
              <a:t>Q.add</a:t>
            </a:r>
            <a:r>
              <a:rPr lang="en-US" sz="1600" dirty="0"/>
              <a:t>(</a:t>
            </a:r>
            <a:r>
              <a:rPr lang="en-US" sz="1600" dirty="0" err="1"/>
              <a:t>initialSource</a:t>
            </a:r>
            <a:r>
              <a:rPr lang="en-US" sz="1600" dirty="0"/>
              <a:t>)</a:t>
            </a:r>
          </a:p>
          <a:p>
            <a:pPr marL="0" indent="0">
              <a:buNone/>
            </a:pPr>
            <a:r>
              <a:rPr lang="en-US" sz="1600" dirty="0"/>
              <a:t>Step4: 	Repeat While( Queue is not empty)</a:t>
            </a:r>
          </a:p>
          <a:p>
            <a:pPr marL="0" indent="0">
              <a:buNone/>
            </a:pPr>
            <a:r>
              <a:rPr lang="en-US" sz="1600" dirty="0"/>
              <a:t>		SET current = </a:t>
            </a:r>
            <a:r>
              <a:rPr lang="en-US" sz="1600" dirty="0" err="1"/>
              <a:t>Q.remove</a:t>
            </a:r>
            <a:endParaRPr lang="en-US" sz="1600" dirty="0"/>
          </a:p>
          <a:p>
            <a:pPr marL="0" indent="0">
              <a:buNone/>
            </a:pPr>
            <a:r>
              <a:rPr lang="en-US" sz="1600" dirty="0"/>
              <a:t>Step5:	 	If(visited[current] # TRUE)</a:t>
            </a:r>
          </a:p>
          <a:p>
            <a:pPr marL="0" indent="0">
              <a:buNone/>
            </a:pPr>
            <a:r>
              <a:rPr lang="en-US" sz="1600" dirty="0"/>
              <a:t> 			print(current)</a:t>
            </a:r>
          </a:p>
          <a:p>
            <a:pPr marL="0" indent="0">
              <a:buNone/>
            </a:pPr>
            <a:r>
              <a:rPr lang="en-US" sz="1600" dirty="0"/>
              <a:t>			SET  visited[current] = TRUE</a:t>
            </a:r>
          </a:p>
          <a:p>
            <a:pPr marL="0" indent="0">
              <a:buNone/>
            </a:pPr>
            <a:r>
              <a:rPr lang="en-US" sz="1600" dirty="0"/>
              <a:t>			[End of If Structure]</a:t>
            </a:r>
          </a:p>
          <a:p>
            <a:pPr marL="0" indent="0">
              <a:buNone/>
            </a:pPr>
            <a:r>
              <a:rPr lang="en-US" sz="1600" dirty="0"/>
              <a:t>		SET LCV:= 0</a:t>
            </a:r>
          </a:p>
          <a:p>
            <a:pPr marL="0" indent="0">
              <a:buNone/>
            </a:pPr>
            <a:r>
              <a:rPr lang="en-US" sz="1600" dirty="0"/>
              <a:t>Step6:		Repeat while( LCV &lt; graph[current].size)</a:t>
            </a:r>
          </a:p>
          <a:p>
            <a:pPr marL="0" indent="0">
              <a:buNone/>
            </a:pPr>
            <a:r>
              <a:rPr lang="en-US" sz="1600" dirty="0"/>
              <a:t>			print	</a:t>
            </a:r>
            <a:r>
              <a:rPr lang="en-US" sz="1600" dirty="0" err="1"/>
              <a:t>graphEdges</a:t>
            </a:r>
            <a:r>
              <a:rPr lang="en-US" sz="1600" dirty="0"/>
              <a:t>[current]</a:t>
            </a:r>
          </a:p>
          <a:p>
            <a:pPr marL="0" indent="0">
              <a:buNone/>
            </a:pPr>
            <a:r>
              <a:rPr lang="en-US" sz="1600" dirty="0"/>
              <a:t>			</a:t>
            </a:r>
            <a:r>
              <a:rPr lang="en-US" sz="1600" dirty="0" err="1"/>
              <a:t>Q.add</a:t>
            </a:r>
            <a:r>
              <a:rPr lang="en-US" sz="1600" dirty="0"/>
              <a:t>(destination)</a:t>
            </a:r>
          </a:p>
          <a:p>
            <a:pPr marL="0" indent="0">
              <a:buNone/>
            </a:pPr>
            <a:r>
              <a:rPr lang="en-US" sz="1600" dirty="0"/>
              <a:t>			SET LCV := LCV +1 [End Step6Loop]</a:t>
            </a:r>
          </a:p>
          <a:p>
            <a:pPr marL="0" indent="0">
              <a:buNone/>
            </a:pPr>
            <a:r>
              <a:rPr lang="en-US" sz="1600" dirty="0"/>
              <a:t>	[End Step4 Loop]</a:t>
            </a:r>
          </a:p>
          <a:p>
            <a:pPr marL="0" indent="0">
              <a:buNone/>
            </a:pPr>
            <a:r>
              <a:rPr lang="en-US" sz="1600" dirty="0"/>
              <a:t>Step7: Exit		</a:t>
            </a:r>
            <a:endParaRPr lang="en-CA" sz="1600" dirty="0"/>
          </a:p>
        </p:txBody>
      </p:sp>
      <p:sp>
        <p:nvSpPr>
          <p:cNvPr id="4" name="Content Placeholder 2"/>
          <p:cNvSpPr txBox="1">
            <a:spLocks/>
          </p:cNvSpPr>
          <p:nvPr/>
        </p:nvSpPr>
        <p:spPr>
          <a:xfrm>
            <a:off x="5929746" y="207818"/>
            <a:ext cx="5791199" cy="5941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sz="1600" dirty="0"/>
          </a:p>
        </p:txBody>
      </p:sp>
    </p:spTree>
    <p:extLst>
      <p:ext uri="{BB962C8B-B14F-4D97-AF65-F5344CB8AC3E}">
        <p14:creationId xmlns:p14="http://schemas.microsoft.com/office/powerpoint/2010/main" val="1238478379"/>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CA" sz="5400"/>
              <a:t>DFS</a:t>
            </a:r>
          </a:p>
        </p:txBody>
      </p:sp>
      <p:sp>
        <p:nvSpPr>
          <p:cNvPr id="10"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vert="horz" lIns="91440" tIns="45720" rIns="91440" bIns="45720" rtlCol="0" anchor="t">
            <a:normAutofit/>
          </a:bodyPr>
          <a:lstStyle/>
          <a:p>
            <a:r>
              <a:rPr lang="en-CA" sz="2200" dirty="0"/>
              <a:t>public static void </a:t>
            </a:r>
            <a:r>
              <a:rPr lang="en-CA" sz="2200" err="1"/>
              <a:t>dfs</a:t>
            </a:r>
            <a:r>
              <a:rPr lang="en-CA" sz="2200" dirty="0"/>
              <a:t>(</a:t>
            </a:r>
            <a:r>
              <a:rPr lang="en-CA" sz="2200" err="1"/>
              <a:t>ArrayList</a:t>
            </a:r>
            <a:r>
              <a:rPr lang="en-CA" sz="2200" dirty="0"/>
              <a:t> graph[], int </a:t>
            </a:r>
            <a:r>
              <a:rPr lang="en-CA" sz="2200" err="1"/>
              <a:t>curr</a:t>
            </a:r>
            <a:r>
              <a:rPr lang="en-CA" sz="2200" dirty="0"/>
              <a:t>, </a:t>
            </a:r>
            <a:r>
              <a:rPr lang="en-CA" sz="2200" err="1"/>
              <a:t>boolean</a:t>
            </a:r>
            <a:r>
              <a:rPr lang="en-CA" sz="2200" dirty="0"/>
              <a:t> visited[]) {    	</a:t>
            </a:r>
            <a:endParaRPr lang="en-US"/>
          </a:p>
          <a:p>
            <a:pPr marL="0" indent="0">
              <a:buNone/>
            </a:pPr>
            <a:r>
              <a:rPr lang="en-CA" sz="2200" dirty="0"/>
              <a:t>      if(visited[</a:t>
            </a:r>
            <a:r>
              <a:rPr lang="en-CA" sz="2200" dirty="0" err="1"/>
              <a:t>curr</a:t>
            </a:r>
            <a:r>
              <a:rPr lang="en-CA" sz="2200" dirty="0"/>
              <a:t>])</a:t>
            </a:r>
            <a:endParaRPr lang="en-CA" dirty="0">
              <a:ea typeface="Calibri" panose="020F0502020204030204"/>
              <a:cs typeface="Calibri" panose="020F0502020204030204"/>
            </a:endParaRPr>
          </a:p>
          <a:p>
            <a:pPr marL="0" indent="0">
              <a:buNone/>
            </a:pPr>
            <a:r>
              <a:rPr lang="en-CA" sz="2200" dirty="0"/>
              <a:t>      		{ return; } </a:t>
            </a:r>
            <a:endParaRPr lang="en-CA" sz="2200" dirty="0">
              <a:ea typeface="Calibri"/>
              <a:cs typeface="Calibri"/>
            </a:endParaRPr>
          </a:p>
          <a:p>
            <a:pPr marL="0" indent="0">
              <a:buNone/>
            </a:pPr>
            <a:r>
              <a:rPr lang="en-CA" sz="2200" dirty="0"/>
              <a:t>        </a:t>
            </a:r>
            <a:r>
              <a:rPr lang="en-CA" sz="2200" dirty="0" err="1"/>
              <a:t>System.out.print</a:t>
            </a:r>
            <a:r>
              <a:rPr lang="en-CA" sz="2200" dirty="0"/>
              <a:t>(</a:t>
            </a:r>
            <a:r>
              <a:rPr lang="en-CA" sz="2200" dirty="0" err="1"/>
              <a:t>curr</a:t>
            </a:r>
            <a:r>
              <a:rPr lang="en-CA" sz="2200" dirty="0"/>
              <a:t>+" ");</a:t>
            </a:r>
            <a:endParaRPr lang="en-CA" sz="2200" dirty="0">
              <a:ea typeface="Calibri"/>
              <a:cs typeface="Calibri"/>
            </a:endParaRPr>
          </a:p>
          <a:p>
            <a:pPr marL="0" indent="0">
              <a:buNone/>
            </a:pPr>
            <a:r>
              <a:rPr lang="en-CA" sz="2200" dirty="0"/>
              <a:t>	 visited[</a:t>
            </a:r>
            <a:r>
              <a:rPr lang="en-CA" sz="2200" dirty="0" err="1"/>
              <a:t>curr</a:t>
            </a:r>
            <a:r>
              <a:rPr lang="en-CA" sz="2200" dirty="0"/>
              <a:t>] = true;</a:t>
            </a:r>
            <a:endParaRPr lang="en-CA" sz="2200" dirty="0">
              <a:ea typeface="Calibri"/>
              <a:cs typeface="Calibri"/>
            </a:endParaRPr>
          </a:p>
          <a:p>
            <a:pPr marL="0" indent="0">
              <a:buNone/>
            </a:pPr>
            <a:r>
              <a:rPr lang="en-CA" sz="2200" dirty="0"/>
              <a:t>	for(int </a:t>
            </a:r>
            <a:r>
              <a:rPr lang="en-CA" sz="2200" dirty="0" err="1"/>
              <a:t>i</a:t>
            </a:r>
            <a:r>
              <a:rPr lang="en-CA" sz="2200" dirty="0"/>
              <a:t>=0; </a:t>
            </a:r>
            <a:r>
              <a:rPr lang="en-CA" sz="2200" dirty="0" err="1"/>
              <a:t>i</a:t>
            </a:r>
            <a:r>
              <a:rPr lang="en-CA" sz="2200" dirty="0"/>
              <a:t>&lt;graph[</a:t>
            </a:r>
            <a:r>
              <a:rPr lang="en-CA" sz="2200" dirty="0" err="1"/>
              <a:t>curr</a:t>
            </a:r>
            <a:r>
              <a:rPr lang="en-CA" sz="2200" dirty="0"/>
              <a:t>].size(); </a:t>
            </a:r>
            <a:r>
              <a:rPr lang="en-CA" sz="2200" dirty="0" err="1"/>
              <a:t>i</a:t>
            </a:r>
            <a:r>
              <a:rPr lang="en-CA" sz="2200" dirty="0"/>
              <a:t>++) {</a:t>
            </a:r>
            <a:endParaRPr lang="en-CA" sz="2200" dirty="0">
              <a:ea typeface="Calibri"/>
              <a:cs typeface="Calibri"/>
            </a:endParaRPr>
          </a:p>
          <a:p>
            <a:pPr marL="0" indent="0">
              <a:buNone/>
            </a:pPr>
            <a:r>
              <a:rPr lang="en-CA" sz="2200" dirty="0"/>
              <a:t>		Edge e = graph[</a:t>
            </a:r>
            <a:r>
              <a:rPr lang="en-CA" sz="2200" dirty="0" err="1"/>
              <a:t>curr</a:t>
            </a:r>
            <a:r>
              <a:rPr lang="en-CA" sz="2200" dirty="0"/>
              <a:t>].get(</a:t>
            </a:r>
            <a:r>
              <a:rPr lang="en-CA" sz="2200" dirty="0" err="1"/>
              <a:t>i</a:t>
            </a:r>
            <a:r>
              <a:rPr lang="en-CA" sz="2200" dirty="0"/>
              <a:t>);</a:t>
            </a:r>
            <a:endParaRPr lang="en-CA" sz="2200" dirty="0">
              <a:ea typeface="Calibri"/>
              <a:cs typeface="Calibri"/>
            </a:endParaRPr>
          </a:p>
          <a:p>
            <a:pPr marL="0" indent="0">
              <a:buNone/>
            </a:pPr>
            <a:r>
              <a:rPr lang="en-CA" sz="2200" dirty="0"/>
              <a:t>		</a:t>
            </a:r>
            <a:r>
              <a:rPr lang="en-CA" sz="2200" dirty="0" err="1"/>
              <a:t>dfs</a:t>
            </a:r>
            <a:r>
              <a:rPr lang="en-CA" sz="2200" dirty="0"/>
              <a:t>(graph, </a:t>
            </a:r>
            <a:r>
              <a:rPr lang="en-CA" sz="2200" dirty="0" err="1"/>
              <a:t>e.dest</a:t>
            </a:r>
            <a:r>
              <a:rPr lang="en-CA" sz="2200" dirty="0"/>
              <a:t>, visited);</a:t>
            </a:r>
            <a:endParaRPr lang="en-CA" sz="2200" dirty="0">
              <a:ea typeface="Calibri"/>
              <a:cs typeface="Calibri"/>
            </a:endParaRPr>
          </a:p>
          <a:p>
            <a:pPr marL="0" indent="0">
              <a:buNone/>
            </a:pPr>
            <a:r>
              <a:rPr lang="en-CA" sz="2200" dirty="0"/>
              <a:t>			}</a:t>
            </a:r>
            <a:endParaRPr lang="en-CA" sz="2200" dirty="0">
              <a:ea typeface="Calibri"/>
              <a:cs typeface="Calibri"/>
            </a:endParaRPr>
          </a:p>
          <a:p>
            <a:pPr marL="0" indent="0">
              <a:buNone/>
            </a:pPr>
            <a:r>
              <a:rPr lang="en-CA" sz="2200" dirty="0"/>
              <a:t>		}</a:t>
            </a:r>
            <a:endParaRPr lang="en-CA" sz="2200" dirty="0">
              <a:ea typeface="Calibri"/>
              <a:cs typeface="Calibri"/>
            </a:endParaRPr>
          </a:p>
          <a:p>
            <a:pPr marL="0" indent="0">
              <a:buNone/>
            </a:pPr>
            <a:endParaRPr lang="en-CA" sz="2200"/>
          </a:p>
        </p:txBody>
      </p:sp>
    </p:spTree>
    <p:extLst>
      <p:ext uri="{BB962C8B-B14F-4D97-AF65-F5344CB8AC3E}">
        <p14:creationId xmlns:p14="http://schemas.microsoft.com/office/powerpoint/2010/main" val="486101037"/>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4165262-8E2E-5911-E13B-E97DF8265235}"/>
              </a:ext>
            </a:extLst>
          </p:cNvPr>
          <p:cNvSpPr>
            <a:spLocks noGrp="1"/>
          </p:cNvSpPr>
          <p:nvPr>
            <p:ph type="title"/>
          </p:nvPr>
        </p:nvSpPr>
        <p:spPr>
          <a:xfrm>
            <a:off x="640080" y="325369"/>
            <a:ext cx="4368602" cy="1956841"/>
          </a:xfrm>
        </p:spPr>
        <p:txBody>
          <a:bodyPr anchor="b">
            <a:normAutofit/>
          </a:bodyPr>
          <a:lstStyle/>
          <a:p>
            <a:r>
              <a:rPr lang="en-US" sz="5400" b="1">
                <a:ea typeface="Calibri Light"/>
                <a:cs typeface="Calibri Light"/>
              </a:rPr>
              <a:t>Thank You</a:t>
            </a:r>
          </a:p>
        </p:txBody>
      </p:sp>
      <p:sp>
        <p:nvSpPr>
          <p:cNvPr id="18"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B2697722-FC96-7F57-6A70-00D1A89B91F2}"/>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ea typeface="Calibri"/>
                <a:cs typeface="Calibri"/>
              </a:rPr>
              <a:t>RADHE RADHE</a:t>
            </a:r>
          </a:p>
        </p:txBody>
      </p:sp>
      <p:pic>
        <p:nvPicPr>
          <p:cNvPr id="5" name="Picture 4" descr="Blue ribbon rosette">
            <a:extLst>
              <a:ext uri="{FF2B5EF4-FFF2-40B4-BE49-F238E27FC236}">
                <a16:creationId xmlns:a16="http://schemas.microsoft.com/office/drawing/2014/main" xmlns="" id="{3B2B90B8-2977-8330-6D0C-6E51065CA03E}"/>
              </a:ext>
            </a:extLst>
          </p:cNvPr>
          <p:cNvPicPr>
            <a:picLocks noChangeAspect="1"/>
          </p:cNvPicPr>
          <p:nvPr/>
        </p:nvPicPr>
        <p:blipFill rotWithShape="1">
          <a:blip r:embed="rId2"/>
          <a:srcRect l="32687" r="112"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24558385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E946836-5841-4096-E49E-EAB2DC061907}"/>
              </a:ext>
            </a:extLst>
          </p:cNvPr>
          <p:cNvSpPr>
            <a:spLocks noGrp="1"/>
          </p:cNvSpPr>
          <p:nvPr>
            <p:ph type="title"/>
          </p:nvPr>
        </p:nvSpPr>
        <p:spPr>
          <a:xfrm>
            <a:off x="630936" y="639520"/>
            <a:ext cx="3429000" cy="1719072"/>
          </a:xfrm>
        </p:spPr>
        <p:txBody>
          <a:bodyPr anchor="b">
            <a:normAutofit/>
          </a:bodyPr>
          <a:lstStyle/>
          <a:p>
            <a:r>
              <a:rPr lang="en-US" sz="5400">
                <a:ea typeface="Calibri Light"/>
                <a:cs typeface="Calibri Light"/>
              </a:rPr>
              <a:t>Trees VS Graphs</a:t>
            </a:r>
            <a:endParaRPr lang="en-US" sz="5400"/>
          </a:p>
        </p:txBody>
      </p:sp>
      <p:sp>
        <p:nvSpPr>
          <p:cNvPr id="11"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9768E0C6-A42B-A0FC-E6DF-9D80A41FEF4C}"/>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2200">
                <a:ea typeface="Calibri"/>
                <a:cs typeface="Calibri"/>
              </a:rPr>
              <a:t>Trees are special cases of graphs!!</a:t>
            </a:r>
          </a:p>
          <a:p>
            <a:r>
              <a:rPr lang="en-US" sz="2200">
                <a:ea typeface="Calibri"/>
                <a:cs typeface="Calibri"/>
              </a:rPr>
              <a:t>Direction</a:t>
            </a:r>
          </a:p>
          <a:p>
            <a:endParaRPr lang="en-US" sz="2200">
              <a:ea typeface="Calibri"/>
              <a:cs typeface="Calibri"/>
            </a:endParaRPr>
          </a:p>
        </p:txBody>
      </p:sp>
      <p:pic>
        <p:nvPicPr>
          <p:cNvPr id="4" name="Picture 3" descr="A diagram of a diagram&#10;&#10;Description automatically generated">
            <a:extLst>
              <a:ext uri="{FF2B5EF4-FFF2-40B4-BE49-F238E27FC236}">
                <a16:creationId xmlns:a16="http://schemas.microsoft.com/office/drawing/2014/main" xmlns="" id="{60C98F13-0F4D-A9E7-DBFA-B12F1A1A1590}"/>
              </a:ext>
            </a:extLst>
          </p:cNvPr>
          <p:cNvPicPr>
            <a:picLocks noChangeAspect="1"/>
          </p:cNvPicPr>
          <p:nvPr/>
        </p:nvPicPr>
        <p:blipFill rotWithShape="1">
          <a:blip r:embed="rId2"/>
          <a:srcRect t="10757" r="23961" b="11952"/>
          <a:stretch/>
        </p:blipFill>
        <p:spPr>
          <a:xfrm>
            <a:off x="4654296" y="1277097"/>
            <a:ext cx="6903720" cy="4303806"/>
          </a:xfrm>
          <a:prstGeom prst="rect">
            <a:avLst/>
          </a:prstGeom>
        </p:spPr>
      </p:pic>
    </p:spTree>
    <p:extLst>
      <p:ext uri="{BB962C8B-B14F-4D97-AF65-F5344CB8AC3E}">
        <p14:creationId xmlns:p14="http://schemas.microsoft.com/office/powerpoint/2010/main" val="27853093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xmlns="" id="{7B1AB9FE-36F5-4FD1-9850-DB5C5AD482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particle graph background">
            <a:extLst>
              <a:ext uri="{FF2B5EF4-FFF2-40B4-BE49-F238E27FC236}">
                <a16:creationId xmlns:a16="http://schemas.microsoft.com/office/drawing/2014/main" xmlns="" id="{8A4D8C7F-D693-08D5-548C-855AE8E16D3F}"/>
              </a:ext>
            </a:extLst>
          </p:cNvPr>
          <p:cNvPicPr>
            <a:picLocks noChangeAspect="1"/>
          </p:cNvPicPr>
          <p:nvPr/>
        </p:nvPicPr>
        <p:blipFill rotWithShape="1">
          <a:blip r:embed="rId2"/>
          <a:srcRect t="32484" r="-2" b="-2"/>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xmlns="" id="{F489C2E0-4895-4B72-85EA-7EE9FAFFDC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A0BA655-C858-1B42-9A81-1E8EDAAF4140}"/>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en-US" sz="3600"/>
              <a:t>Graph Representation</a:t>
            </a:r>
          </a:p>
          <a:p>
            <a:endParaRPr lang="en-US" sz="3600"/>
          </a:p>
        </p:txBody>
      </p:sp>
    </p:spTree>
    <p:extLst>
      <p:ext uri="{BB962C8B-B14F-4D97-AF65-F5344CB8AC3E}">
        <p14:creationId xmlns:p14="http://schemas.microsoft.com/office/powerpoint/2010/main" val="2732343187"/>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TotalTime>
  <Words>2200</Words>
  <Application>Microsoft Office PowerPoint</Application>
  <PresentationFormat>Widescreen</PresentationFormat>
  <Paragraphs>310</Paragraphs>
  <Slides>77</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Calibri Light</vt:lpstr>
      <vt:lpstr>Consolas</vt:lpstr>
      <vt:lpstr>Meiryo</vt:lpstr>
      <vt:lpstr>office theme</vt:lpstr>
      <vt:lpstr>Graph Data Structure</vt:lpstr>
      <vt:lpstr>PowerPoint Presentation</vt:lpstr>
      <vt:lpstr>Graph Data Structures</vt:lpstr>
      <vt:lpstr>PowerPoint Presentation</vt:lpstr>
      <vt:lpstr>PowerPoint Presentation</vt:lpstr>
      <vt:lpstr>Graph Terminology </vt:lpstr>
      <vt:lpstr>Directed VS Undirected Graph</vt:lpstr>
      <vt:lpstr>Trees VS Graphs</vt:lpstr>
      <vt:lpstr>Graph Representation </vt:lpstr>
      <vt:lpstr>1. Adjacency Matrix </vt:lpstr>
      <vt:lpstr>PowerPoint Presentation</vt:lpstr>
      <vt:lpstr>2. Adjacency List </vt:lpstr>
      <vt:lpstr>Graph Operations </vt:lpstr>
      <vt:lpstr>Graph Operations </vt:lpstr>
      <vt:lpstr>Spanning Tree and Minimum Spanning Tree </vt:lpstr>
      <vt:lpstr>PowerPoint Presentation</vt:lpstr>
      <vt:lpstr> Spanning tree </vt:lpstr>
      <vt:lpstr>2. Spanning tree </vt:lpstr>
      <vt:lpstr>Example of a Spanning Tree </vt:lpstr>
      <vt:lpstr>PowerPoint Presentation</vt:lpstr>
      <vt:lpstr>Minimum Spanning Tree </vt:lpstr>
      <vt:lpstr>Minimum Spanning Tree (weighted) </vt:lpstr>
      <vt:lpstr>PowerPoint Presentation</vt:lpstr>
      <vt:lpstr>The minimum spanning tree from the previous spanning trees is:</vt:lpstr>
      <vt:lpstr>Algorithms &amp; Applications</vt:lpstr>
      <vt:lpstr>PowerPoint Presentation</vt:lpstr>
      <vt:lpstr>Spanning Tree Applications    Computer Network Routing Protocol  </vt:lpstr>
      <vt:lpstr>Minimum Spanning tree Applications </vt:lpstr>
      <vt:lpstr>Strongly Connected Components</vt:lpstr>
      <vt:lpstr>3. Strongly Connected Components </vt:lpstr>
      <vt:lpstr>The strongly connected components of the above graph are:</vt:lpstr>
      <vt:lpstr>Strongly Connected Components Applications</vt:lpstr>
      <vt:lpstr>4. Adjacency Matrix </vt:lpstr>
      <vt:lpstr>PowerPoint Presentation</vt:lpstr>
      <vt:lpstr>Pros of Adjacency Matrix </vt:lpstr>
      <vt:lpstr>Cons of Adjacency Matrix</vt:lpstr>
      <vt:lpstr>Adjacency Matrix Applications </vt:lpstr>
      <vt:lpstr>5. Adjacency List </vt:lpstr>
      <vt:lpstr>Adjacency List </vt:lpstr>
      <vt:lpstr>PowerPoint Presentation</vt:lpstr>
      <vt:lpstr>Efficient Storage Easy to insert and delete.  </vt:lpstr>
      <vt:lpstr>Cons of Adjacency List </vt:lpstr>
      <vt:lpstr>6.  Depth First Search (DFS) </vt:lpstr>
      <vt:lpstr>Depth First Search (DFS) </vt:lpstr>
      <vt:lpstr>Depth First Search Example </vt:lpstr>
      <vt:lpstr>PowerPoint Presentation</vt:lpstr>
      <vt:lpstr>PowerPoint Presentation</vt:lpstr>
      <vt:lpstr>PowerPoint Presentation</vt:lpstr>
      <vt:lpstr>PowerPoint Presentation</vt:lpstr>
      <vt:lpstr>PowerPoint Presentation</vt:lpstr>
      <vt:lpstr>PowerPoint Presentation</vt:lpstr>
      <vt:lpstr>Depth First Search Algorithm </vt:lpstr>
      <vt:lpstr>DFS Pseudocode (recursive implementation) </vt:lpstr>
      <vt:lpstr>Complexity of Depth First Search    The time complexity of the DFS algorithm is represented in the form of O(V + E), where V is the number of nodes and E is the number of edges. The space complexity of the algorithm is O(V).  </vt:lpstr>
      <vt:lpstr>Application of DFS Algorithm </vt:lpstr>
      <vt:lpstr>PowerPoint Presentation</vt:lpstr>
      <vt:lpstr>DFS </vt:lpstr>
      <vt:lpstr>7. Breadth first search </vt:lpstr>
      <vt:lpstr>Breadth first search </vt:lpstr>
      <vt:lpstr>Breadth First Search Algorithm </vt:lpstr>
      <vt:lpstr>BFS example </vt:lpstr>
      <vt:lpstr>PowerPoint Presentation</vt:lpstr>
      <vt:lpstr>PowerPoint Presentation</vt:lpstr>
      <vt:lpstr>PowerPoint Presentation</vt:lpstr>
      <vt:lpstr>PowerPoint Presentation</vt:lpstr>
      <vt:lpstr>PowerPoint Presentation</vt:lpstr>
      <vt:lpstr>PowerPoint Presentation</vt:lpstr>
      <vt:lpstr>BFS pseudocode </vt:lpstr>
      <vt:lpstr>BFS Pseudocode </vt:lpstr>
      <vt:lpstr>BFS Algorithm Complexity  The time complexity of the BFS algorithm is represented in the form of O(V + E), where V is the number of nodes and E is the number of edges.  The space complexity of the algorithm is O(V).  </vt:lpstr>
      <vt:lpstr>BFS Algorithm Applications (PoPs in networking) </vt:lpstr>
      <vt:lpstr>Are we allowed to make the graph coded???</vt:lpstr>
      <vt:lpstr>PowerPoint Presentation</vt:lpstr>
      <vt:lpstr>Graph Code: Create Adjacency List for Graph memory representation</vt:lpstr>
      <vt:lpstr>PowerPoint Presentation</vt:lpstr>
      <vt:lpstr>DFS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account</cp:lastModifiedBy>
  <cp:revision>90</cp:revision>
  <dcterms:created xsi:type="dcterms:W3CDTF">2023-11-06T11:58:12Z</dcterms:created>
  <dcterms:modified xsi:type="dcterms:W3CDTF">2023-11-20T21:16:19Z</dcterms:modified>
</cp:coreProperties>
</file>